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9"/>
  </p:notesMasterIdLst>
  <p:handoutMasterIdLst>
    <p:handoutMasterId r:id="rId40"/>
  </p:handoutMasterIdLst>
  <p:sldIdLst>
    <p:sldId id="256" r:id="rId5"/>
    <p:sldId id="286" r:id="rId6"/>
    <p:sldId id="287" r:id="rId7"/>
    <p:sldId id="288" r:id="rId8"/>
    <p:sldId id="289" r:id="rId9"/>
    <p:sldId id="290" r:id="rId10"/>
    <p:sldId id="291" r:id="rId11"/>
    <p:sldId id="292" r:id="rId12"/>
    <p:sldId id="293" r:id="rId13"/>
    <p:sldId id="314" r:id="rId14"/>
    <p:sldId id="295" r:id="rId15"/>
    <p:sldId id="296" r:id="rId16"/>
    <p:sldId id="322" r:id="rId17"/>
    <p:sldId id="297" r:id="rId18"/>
    <p:sldId id="318" r:id="rId19"/>
    <p:sldId id="298" r:id="rId20"/>
    <p:sldId id="299" r:id="rId21"/>
    <p:sldId id="315" r:id="rId22"/>
    <p:sldId id="300" r:id="rId23"/>
    <p:sldId id="301" r:id="rId24"/>
    <p:sldId id="302" r:id="rId25"/>
    <p:sldId id="303" r:id="rId26"/>
    <p:sldId id="304" r:id="rId27"/>
    <p:sldId id="305" r:id="rId28"/>
    <p:sldId id="323" r:id="rId29"/>
    <p:sldId id="307" r:id="rId30"/>
    <p:sldId id="306" r:id="rId31"/>
    <p:sldId id="308" r:id="rId32"/>
    <p:sldId id="309" r:id="rId33"/>
    <p:sldId id="321" r:id="rId34"/>
    <p:sldId id="310" r:id="rId35"/>
    <p:sldId id="311" r:id="rId36"/>
    <p:sldId id="312" r:id="rId37"/>
    <p:sldId id="320"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111" d="100"/>
          <a:sy n="111" d="100"/>
        </p:scale>
        <p:origin x="588" y="84"/>
      </p:cViewPr>
      <p:guideLst>
        <p:guide orient="horz" pos="2160"/>
        <p:guide pos="3840"/>
      </p:guideLst>
    </p:cSldViewPr>
  </p:slideViewPr>
  <p:notesTextViewPr>
    <p:cViewPr>
      <p:scale>
        <a:sx n="1" d="1"/>
        <a:sy n="1" d="1"/>
      </p:scale>
      <p:origin x="0" y="0"/>
    </p:cViewPr>
  </p:notesTextViewPr>
  <p:sorterViewPr>
    <p:cViewPr>
      <p:scale>
        <a:sx n="100" d="100"/>
        <a:sy n="100" d="100"/>
      </p:scale>
      <p:origin x="0" y="-2682"/>
    </p:cViewPr>
  </p:sorter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5/1/2024</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5/1/2024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dirty="0"/>
              <a:t>Click icon to add picture</a:t>
            </a:r>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dirty="0"/>
              <a:t>Click icon to add picture</a:t>
            </a:r>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dirty="0"/>
              <a:t>Click icon to add picture</a:t>
            </a:r>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dirty="0"/>
              <a:t>Click icon to add picture</a:t>
            </a:r>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dirty="0"/>
              <a:t>Click icon to add picture</a:t>
            </a:r>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dirty="0"/>
              <a:t>Click icon to add picture</a:t>
            </a:r>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www.dgs.ca.gov/ols"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p:txBody>
          <a:bodyPr/>
          <a:lstStyle/>
          <a:p>
            <a:r>
              <a:rPr lang="en-US" dirty="0"/>
              <a:t>Introduction to Non-IT Services Contracts</a:t>
            </a: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p:txBody>
          <a:bodyPr>
            <a:normAutofit fontScale="85000" lnSpcReduction="20000"/>
          </a:bodyPr>
          <a:lstStyle/>
          <a:p>
            <a:pPr marL="0" indent="0">
              <a:buNone/>
            </a:pPr>
            <a:endParaRPr lang="en-US" dirty="0"/>
          </a:p>
          <a:p>
            <a:pPr marL="0" indent="0">
              <a:buNone/>
            </a:pPr>
            <a:r>
              <a:rPr lang="en-US" dirty="0"/>
              <a:t>Presented by the Department of General Services –</a:t>
            </a:r>
          </a:p>
          <a:p>
            <a:pPr marL="0" indent="0">
              <a:buNone/>
            </a:pPr>
            <a:r>
              <a:rPr lang="en-US" dirty="0"/>
              <a:t> Office of Legal Services  (2024)</a:t>
            </a:r>
          </a:p>
          <a:p>
            <a:pPr marL="0" indent="0">
              <a:buNone/>
            </a:pPr>
            <a:endParaRPr lang="en-US" dirty="0"/>
          </a:p>
        </p:txBody>
      </p:sp>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13" name="Group 1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26184F74-8E09-A995-BEFC-6707650A49F2}"/>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kern="1200" dirty="0">
                <a:solidFill>
                  <a:schemeClr val="tx2"/>
                </a:solidFill>
                <a:latin typeface="+mj-lt"/>
                <a:ea typeface="+mj-ea"/>
                <a:cs typeface="+mj-cs"/>
              </a:rPr>
              <a:t>Socioeconomic Programs for IFBs and RFPs</a:t>
            </a:r>
          </a:p>
        </p:txBody>
      </p:sp>
      <p:sp>
        <p:nvSpPr>
          <p:cNvPr id="4" name="Text Placeholder 3">
            <a:extLst>
              <a:ext uri="{FF2B5EF4-FFF2-40B4-BE49-F238E27FC236}">
                <a16:creationId xmlns:a16="http://schemas.microsoft.com/office/drawing/2014/main" id="{092974A4-61D1-86D0-6D3F-97A3EAADA25F}"/>
              </a:ext>
            </a:extLst>
          </p:cNvPr>
          <p:cNvSpPr>
            <a:spLocks noGrp="1"/>
          </p:cNvSpPr>
          <p:nvPr>
            <p:ph type="body" sz="quarter" idx="13"/>
          </p:nvPr>
        </p:nvSpPr>
        <p:spPr>
          <a:xfrm>
            <a:off x="6172200" y="804672"/>
            <a:ext cx="5221224" cy="5230368"/>
          </a:xfrm>
        </p:spPr>
        <p:txBody>
          <a:bodyPr vert="horz" lIns="91440" tIns="45720" rIns="91440" bIns="45720" rtlCol="0" anchor="ctr">
            <a:normAutofit/>
          </a:bodyPr>
          <a:lstStyle/>
          <a:p>
            <a:pPr>
              <a:lnSpc>
                <a:spcPct val="90000"/>
              </a:lnSpc>
            </a:pPr>
            <a:r>
              <a:rPr lang="en-US" sz="1800" dirty="0">
                <a:solidFill>
                  <a:schemeClr val="tx2"/>
                </a:solidFill>
                <a:cs typeface="+mn-cs"/>
              </a:rPr>
              <a:t>IFBs and RFPs must include statutory </a:t>
            </a:r>
            <a:r>
              <a:rPr lang="en-US" sz="1800" u="sng" dirty="0">
                <a:solidFill>
                  <a:schemeClr val="tx2"/>
                </a:solidFill>
                <a:cs typeface="+mn-cs"/>
              </a:rPr>
              <a:t>Small Business Preference</a:t>
            </a:r>
            <a:r>
              <a:rPr lang="en-US" sz="1800" dirty="0">
                <a:solidFill>
                  <a:schemeClr val="tx2"/>
                </a:solidFill>
                <a:cs typeface="+mn-cs"/>
              </a:rPr>
              <a:t> (SB) and </a:t>
            </a:r>
            <a:r>
              <a:rPr lang="en-US" sz="1800" u="sng" dirty="0">
                <a:solidFill>
                  <a:schemeClr val="tx2"/>
                </a:solidFill>
                <a:cs typeface="+mn-cs"/>
              </a:rPr>
              <a:t>Target Area Preference</a:t>
            </a:r>
            <a:r>
              <a:rPr lang="en-US" sz="1800" dirty="0">
                <a:solidFill>
                  <a:schemeClr val="tx2"/>
                </a:solidFill>
                <a:cs typeface="+mn-cs"/>
              </a:rPr>
              <a:t> (TACPA)</a:t>
            </a:r>
          </a:p>
          <a:p>
            <a:pPr>
              <a:lnSpc>
                <a:spcPct val="90000"/>
              </a:lnSpc>
            </a:pPr>
            <a:r>
              <a:rPr lang="en-US" sz="1800" dirty="0">
                <a:solidFill>
                  <a:schemeClr val="tx2"/>
                </a:solidFill>
                <a:cs typeface="+mn-cs"/>
              </a:rPr>
              <a:t>Decide whether to include a </a:t>
            </a:r>
            <a:r>
              <a:rPr lang="en-US" sz="1800" u="sng" dirty="0">
                <a:solidFill>
                  <a:schemeClr val="tx2"/>
                </a:solidFill>
                <a:cs typeface="+mn-cs"/>
              </a:rPr>
              <a:t>Disabled Veterans Business Enterprise</a:t>
            </a:r>
            <a:r>
              <a:rPr lang="en-US" sz="1800" dirty="0">
                <a:solidFill>
                  <a:schemeClr val="tx2"/>
                </a:solidFill>
                <a:cs typeface="+mn-cs"/>
              </a:rPr>
              <a:t> (DVBE) requirement and/or DVBE Incentive</a:t>
            </a:r>
          </a:p>
          <a:p>
            <a:pPr marL="0">
              <a:lnSpc>
                <a:spcPct val="90000"/>
              </a:lnSpc>
            </a:pPr>
            <a:endParaRPr lang="en-US" sz="1800" dirty="0">
              <a:solidFill>
                <a:schemeClr val="tx2"/>
              </a:solidFill>
              <a:cs typeface="+mn-cs"/>
            </a:endParaRPr>
          </a:p>
          <a:p>
            <a:pPr marL="0">
              <a:lnSpc>
                <a:spcPct val="90000"/>
              </a:lnSpc>
            </a:pPr>
            <a:endParaRPr lang="en-US" sz="1800" dirty="0">
              <a:solidFill>
                <a:schemeClr val="tx2"/>
              </a:solidFill>
              <a:cs typeface="+mn-cs"/>
            </a:endParaRPr>
          </a:p>
          <a:p>
            <a:pPr marL="0">
              <a:lnSpc>
                <a:spcPct val="90000"/>
              </a:lnSpc>
            </a:pPr>
            <a:r>
              <a:rPr lang="en-US" sz="1800" dirty="0">
                <a:solidFill>
                  <a:schemeClr val="tx2"/>
                </a:solidFill>
                <a:cs typeface="+mn-cs"/>
              </a:rPr>
              <a:t>Information regarding Small Business, TACPA, and DVBE programs is in SCM chapter 8, and in codes and regulations</a:t>
            </a:r>
          </a:p>
          <a:p>
            <a:pPr marL="0">
              <a:lnSpc>
                <a:spcPct val="90000"/>
              </a:lnSpc>
            </a:pPr>
            <a:r>
              <a:rPr lang="en-US" sz="1800" dirty="0">
                <a:solidFill>
                  <a:schemeClr val="tx2"/>
                </a:solidFill>
                <a:cs typeface="+mn-cs"/>
              </a:rPr>
              <a:t>The DGS Office of Small Business and Disabled Veterans Business Enterprise Services (DGS-OSDS) is an available resource</a:t>
            </a:r>
          </a:p>
        </p:txBody>
      </p:sp>
      <p:sp>
        <p:nvSpPr>
          <p:cNvPr id="3" name="Slide Number Placeholder 2">
            <a:extLst>
              <a:ext uri="{FF2B5EF4-FFF2-40B4-BE49-F238E27FC236}">
                <a16:creationId xmlns:a16="http://schemas.microsoft.com/office/drawing/2014/main" id="{90BA0094-CC3C-1A23-7210-5428599D16F8}"/>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C263D6C4-4840-40CC-AC84-17E24B3B7BDE}" type="slidenum">
              <a:rPr lang="en-US" sz="1200" noProof="0" smtClean="0">
                <a:solidFill>
                  <a:schemeClr val="tx1">
                    <a:tint val="75000"/>
                  </a:schemeClr>
                </a:solidFill>
                <a:latin typeface="+mn-lt"/>
              </a:rPr>
              <a:pPr>
                <a:spcAft>
                  <a:spcPts val="600"/>
                </a:spcAft>
              </a:pPr>
              <a:t>10</a:t>
            </a:fld>
            <a:endParaRPr lang="en-US" sz="1200" noProof="0" dirty="0">
              <a:solidFill>
                <a:schemeClr val="tx1">
                  <a:tint val="75000"/>
                </a:schemeClr>
              </a:solidFill>
              <a:latin typeface="+mn-lt"/>
            </a:endParaRPr>
          </a:p>
        </p:txBody>
      </p:sp>
    </p:spTree>
    <p:extLst>
      <p:ext uri="{BB962C8B-B14F-4D97-AF65-F5344CB8AC3E}">
        <p14:creationId xmlns:p14="http://schemas.microsoft.com/office/powerpoint/2010/main" val="3371034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412C6-526C-A317-1E0C-2B1B3C3EA336}"/>
              </a:ext>
            </a:extLst>
          </p:cNvPr>
          <p:cNvSpPr>
            <a:spLocks noGrp="1"/>
          </p:cNvSpPr>
          <p:nvPr>
            <p:ph type="title"/>
          </p:nvPr>
        </p:nvSpPr>
        <p:spPr/>
        <p:txBody>
          <a:bodyPr/>
          <a:lstStyle/>
          <a:p>
            <a:r>
              <a:rPr lang="en-US" dirty="0"/>
              <a:t>IFB and RFP Bid Evaluations</a:t>
            </a:r>
          </a:p>
        </p:txBody>
      </p:sp>
      <p:sp>
        <p:nvSpPr>
          <p:cNvPr id="3" name="Slide Number Placeholder 2">
            <a:extLst>
              <a:ext uri="{FF2B5EF4-FFF2-40B4-BE49-F238E27FC236}">
                <a16:creationId xmlns:a16="http://schemas.microsoft.com/office/drawing/2014/main" id="{320B8B87-1DDC-3DEB-7CCD-E8F6D7AF1726}"/>
              </a:ext>
            </a:extLst>
          </p:cNvPr>
          <p:cNvSpPr>
            <a:spLocks noGrp="1"/>
          </p:cNvSpPr>
          <p:nvPr>
            <p:ph type="sldNum" sz="quarter" idx="12"/>
          </p:nvPr>
        </p:nvSpPr>
        <p:spPr/>
        <p:txBody>
          <a:bodyPr/>
          <a:lstStyle/>
          <a:p>
            <a:fld id="{C263D6C4-4840-40CC-AC84-17E24B3B7BDE}" type="slidenum">
              <a:rPr lang="en-US" noProof="0" smtClean="0"/>
              <a:pPr/>
              <a:t>11</a:t>
            </a:fld>
            <a:endParaRPr lang="en-US" noProof="0" dirty="0"/>
          </a:p>
        </p:txBody>
      </p:sp>
      <p:sp>
        <p:nvSpPr>
          <p:cNvPr id="4" name="Text Placeholder 3">
            <a:extLst>
              <a:ext uri="{FF2B5EF4-FFF2-40B4-BE49-F238E27FC236}">
                <a16:creationId xmlns:a16="http://schemas.microsoft.com/office/drawing/2014/main" id="{09C83FE2-CDC8-9866-1CB4-8DAB3AA0DFC2}"/>
              </a:ext>
            </a:extLst>
          </p:cNvPr>
          <p:cNvSpPr>
            <a:spLocks noGrp="1"/>
          </p:cNvSpPr>
          <p:nvPr>
            <p:ph type="body" sz="quarter" idx="13"/>
          </p:nvPr>
        </p:nvSpPr>
        <p:spPr/>
        <p:txBody>
          <a:bodyPr/>
          <a:lstStyle/>
          <a:p>
            <a:endParaRPr lang="en-US" dirty="0"/>
          </a:p>
          <a:p>
            <a:r>
              <a:rPr lang="en-US" dirty="0"/>
              <a:t>IFBs and RFPs cannot be drafted to limit bidding directly or indirectly to one contractor (Public Contract Code section 10339)</a:t>
            </a:r>
          </a:p>
          <a:p>
            <a:r>
              <a:rPr lang="en-US" dirty="0"/>
              <a:t>Agencies must adhere to the IFB/RFP when evaluating bids</a:t>
            </a:r>
          </a:p>
          <a:p>
            <a:pPr lvl="1"/>
            <a:r>
              <a:rPr lang="en-US" dirty="0"/>
              <a:t>Agencies cannot apply hidden criteria not mentioned in the IFB/RFP</a:t>
            </a:r>
          </a:p>
          <a:p>
            <a:r>
              <a:rPr lang="en-US" dirty="0"/>
              <a:t>Bids must be </a:t>
            </a:r>
            <a:r>
              <a:rPr lang="en-US" b="1" u="sng" dirty="0"/>
              <a:t>responsive</a:t>
            </a:r>
            <a:r>
              <a:rPr lang="en-US" dirty="0"/>
              <a:t> to the IFB/RFP requirements</a:t>
            </a:r>
          </a:p>
          <a:p>
            <a:r>
              <a:rPr lang="en-US" dirty="0"/>
              <a:t>Agencies cannot waive material deviations</a:t>
            </a:r>
          </a:p>
          <a:p>
            <a:r>
              <a:rPr lang="en-US" dirty="0"/>
              <a:t>Agencies can but are not required to waive immaterial deviations</a:t>
            </a:r>
          </a:p>
        </p:txBody>
      </p:sp>
    </p:spTree>
    <p:extLst>
      <p:ext uri="{BB962C8B-B14F-4D97-AF65-F5344CB8AC3E}">
        <p14:creationId xmlns:p14="http://schemas.microsoft.com/office/powerpoint/2010/main" val="3780819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B44CC-85E3-D696-1FD4-0123D1D9AF71}"/>
              </a:ext>
            </a:extLst>
          </p:cNvPr>
          <p:cNvSpPr>
            <a:spLocks noGrp="1"/>
          </p:cNvSpPr>
          <p:nvPr>
            <p:ph type="title"/>
          </p:nvPr>
        </p:nvSpPr>
        <p:spPr/>
        <p:txBody>
          <a:bodyPr/>
          <a:lstStyle/>
          <a:p>
            <a:r>
              <a:rPr lang="en-US" dirty="0"/>
              <a:t>Protests </a:t>
            </a:r>
            <a:r>
              <a:rPr lang="en-US" sz="2800" dirty="0"/>
              <a:t>(Public Contract Code section 10345)</a:t>
            </a:r>
          </a:p>
        </p:txBody>
      </p:sp>
      <p:sp>
        <p:nvSpPr>
          <p:cNvPr id="3" name="Slide Number Placeholder 2">
            <a:extLst>
              <a:ext uri="{FF2B5EF4-FFF2-40B4-BE49-F238E27FC236}">
                <a16:creationId xmlns:a16="http://schemas.microsoft.com/office/drawing/2014/main" id="{31BEC271-BD5B-7F33-06C4-41B24EE9C72C}"/>
              </a:ext>
            </a:extLst>
          </p:cNvPr>
          <p:cNvSpPr>
            <a:spLocks noGrp="1"/>
          </p:cNvSpPr>
          <p:nvPr>
            <p:ph type="sldNum" sz="quarter" idx="12"/>
          </p:nvPr>
        </p:nvSpPr>
        <p:spPr/>
        <p:txBody>
          <a:bodyPr/>
          <a:lstStyle/>
          <a:p>
            <a:fld id="{C263D6C4-4840-40CC-AC84-17E24B3B7BDE}" type="slidenum">
              <a:rPr lang="en-US" noProof="0" smtClean="0"/>
              <a:pPr/>
              <a:t>12</a:t>
            </a:fld>
            <a:endParaRPr lang="en-US" noProof="0" dirty="0"/>
          </a:p>
        </p:txBody>
      </p:sp>
      <p:sp>
        <p:nvSpPr>
          <p:cNvPr id="4" name="Text Placeholder 3">
            <a:extLst>
              <a:ext uri="{FF2B5EF4-FFF2-40B4-BE49-F238E27FC236}">
                <a16:creationId xmlns:a16="http://schemas.microsoft.com/office/drawing/2014/main" id="{A3AB165E-D389-DEFC-1BD5-E57E47704516}"/>
              </a:ext>
            </a:extLst>
          </p:cNvPr>
          <p:cNvSpPr>
            <a:spLocks noGrp="1"/>
          </p:cNvSpPr>
          <p:nvPr>
            <p:ph type="body" sz="quarter" idx="13"/>
          </p:nvPr>
        </p:nvSpPr>
        <p:spPr>
          <a:xfrm>
            <a:off x="444500" y="1337095"/>
            <a:ext cx="6718300" cy="4381534"/>
          </a:xfrm>
        </p:spPr>
        <p:txBody>
          <a:bodyPr/>
          <a:lstStyle/>
          <a:p>
            <a:r>
              <a:rPr lang="en-US" dirty="0"/>
              <a:t>The IFB/RFP must advise bidders of their right to protest and where to file the protest.</a:t>
            </a:r>
          </a:p>
          <a:p>
            <a:pPr lvl="1"/>
            <a:r>
              <a:rPr lang="en-US" dirty="0"/>
              <a:t>Protests should be filed with both the contracting agency and DGS-OLS.</a:t>
            </a:r>
          </a:p>
          <a:p>
            <a:pPr lvl="1"/>
            <a:r>
              <a:rPr lang="en-US" dirty="0"/>
              <a:t>If a contracting agency receives a protest they must promptly send a copy to DGS-OLS.</a:t>
            </a:r>
          </a:p>
          <a:p>
            <a:r>
              <a:rPr lang="en-US" dirty="0"/>
              <a:t>If a bidder files a protest prior to contract award, the agency cannot award the contract until the protest is decided or dismissed by DGS-OLS.</a:t>
            </a:r>
          </a:p>
          <a:p>
            <a:r>
              <a:rPr lang="en-US" dirty="0"/>
              <a:t>DGS-OLS serves as the Hearing Officer for protests filed on IFBs/RFPs.</a:t>
            </a:r>
          </a:p>
          <a:p>
            <a:r>
              <a:rPr lang="en-US" dirty="0"/>
              <a:t>DGS-OLS will issue a Notice of Hearing advising the agency of the due date for protest response. DGS-OLS will issue a decision within 30 days of receiving all submittals.</a:t>
            </a:r>
          </a:p>
        </p:txBody>
      </p:sp>
    </p:spTree>
    <p:extLst>
      <p:ext uri="{BB962C8B-B14F-4D97-AF65-F5344CB8AC3E}">
        <p14:creationId xmlns:p14="http://schemas.microsoft.com/office/powerpoint/2010/main" val="3194070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EB77-504B-0C11-CAE8-4FA661516EB3}"/>
              </a:ext>
            </a:extLst>
          </p:cNvPr>
          <p:cNvSpPr>
            <a:spLocks noGrp="1"/>
          </p:cNvSpPr>
          <p:nvPr>
            <p:ph type="title"/>
          </p:nvPr>
        </p:nvSpPr>
        <p:spPr/>
        <p:txBody>
          <a:bodyPr/>
          <a:lstStyle/>
          <a:p>
            <a:r>
              <a:rPr lang="en-US" dirty="0"/>
              <a:t>Protests (continued)</a:t>
            </a:r>
          </a:p>
        </p:txBody>
      </p:sp>
      <p:sp>
        <p:nvSpPr>
          <p:cNvPr id="3" name="Slide Number Placeholder 2">
            <a:extLst>
              <a:ext uri="{FF2B5EF4-FFF2-40B4-BE49-F238E27FC236}">
                <a16:creationId xmlns:a16="http://schemas.microsoft.com/office/drawing/2014/main" id="{5E593035-6507-E7B2-9504-02F0721454AA}"/>
              </a:ext>
            </a:extLst>
          </p:cNvPr>
          <p:cNvSpPr>
            <a:spLocks noGrp="1"/>
          </p:cNvSpPr>
          <p:nvPr>
            <p:ph type="sldNum" sz="quarter" idx="12"/>
          </p:nvPr>
        </p:nvSpPr>
        <p:spPr/>
        <p:txBody>
          <a:bodyPr/>
          <a:lstStyle/>
          <a:p>
            <a:fld id="{C263D6C4-4840-40CC-AC84-17E24B3B7BDE}" type="slidenum">
              <a:rPr lang="en-US" noProof="0" smtClean="0"/>
              <a:pPr/>
              <a:t>13</a:t>
            </a:fld>
            <a:endParaRPr lang="en-US" noProof="0" dirty="0"/>
          </a:p>
        </p:txBody>
      </p:sp>
      <p:sp>
        <p:nvSpPr>
          <p:cNvPr id="4" name="Text Placeholder 3">
            <a:extLst>
              <a:ext uri="{FF2B5EF4-FFF2-40B4-BE49-F238E27FC236}">
                <a16:creationId xmlns:a16="http://schemas.microsoft.com/office/drawing/2014/main" id="{22A7E9D7-D51C-3EAD-24E0-8B9CCDC71F17}"/>
              </a:ext>
            </a:extLst>
          </p:cNvPr>
          <p:cNvSpPr>
            <a:spLocks noGrp="1"/>
          </p:cNvSpPr>
          <p:nvPr>
            <p:ph type="body" sz="quarter" idx="13"/>
          </p:nvPr>
        </p:nvSpPr>
        <p:spPr/>
        <p:txBody>
          <a:bodyPr/>
          <a:lstStyle/>
          <a:p>
            <a:pPr marL="0" indent="0">
              <a:buNone/>
            </a:pPr>
            <a:endParaRPr lang="en-US" dirty="0"/>
          </a:p>
          <a:p>
            <a:pPr marL="0" indent="0">
              <a:buNone/>
            </a:pPr>
            <a:r>
              <a:rPr lang="en-US" dirty="0"/>
              <a:t>Note: The right to protest exists for bidders who bid on non-IT services IFB and RFPs issued under Public Contract Code section 10335 et seq. </a:t>
            </a:r>
          </a:p>
          <a:p>
            <a:pPr marL="0" indent="0">
              <a:buNone/>
            </a:pPr>
            <a:endParaRPr lang="en-US" dirty="0"/>
          </a:p>
          <a:p>
            <a:pPr marL="0" indent="0">
              <a:buNone/>
            </a:pPr>
            <a:r>
              <a:rPr lang="en-US" dirty="0"/>
              <a:t>There is no statutory right to protest solicitations issued under other statutes such as: </a:t>
            </a:r>
          </a:p>
          <a:p>
            <a:r>
              <a:rPr lang="en-US" dirty="0"/>
              <a:t>Public works solicitations issued under the State Contract Act (Public Contract Code section 10100 et seq.) </a:t>
            </a:r>
          </a:p>
          <a:p>
            <a:r>
              <a:rPr lang="en-US" dirty="0"/>
              <a:t>Architect &amp; Engineering solicitations issued under Government Code section 4525 et seq.,</a:t>
            </a:r>
          </a:p>
          <a:p>
            <a:r>
              <a:rPr lang="en-US" dirty="0"/>
              <a:t>SB/DVBE 2-quote solicitations issued under Government Code sections 14838.5 or 14838.7 </a:t>
            </a:r>
          </a:p>
          <a:p>
            <a:endParaRPr lang="en-US" dirty="0"/>
          </a:p>
        </p:txBody>
      </p:sp>
    </p:spTree>
    <p:extLst>
      <p:ext uri="{BB962C8B-B14F-4D97-AF65-F5344CB8AC3E}">
        <p14:creationId xmlns:p14="http://schemas.microsoft.com/office/powerpoint/2010/main" val="3187663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0A9E2-C45D-C5D0-2CF7-E15DC8A96E66}"/>
              </a:ext>
            </a:extLst>
          </p:cNvPr>
          <p:cNvSpPr>
            <a:spLocks noGrp="1"/>
          </p:cNvSpPr>
          <p:nvPr>
            <p:ph type="title"/>
          </p:nvPr>
        </p:nvSpPr>
        <p:spPr/>
        <p:txBody>
          <a:bodyPr/>
          <a:lstStyle/>
          <a:p>
            <a:r>
              <a:rPr lang="en-US" dirty="0"/>
              <a:t>Exemptions from Competitive Bidding</a:t>
            </a:r>
          </a:p>
        </p:txBody>
      </p:sp>
      <p:sp>
        <p:nvSpPr>
          <p:cNvPr id="3" name="Slide Number Placeholder 2">
            <a:extLst>
              <a:ext uri="{FF2B5EF4-FFF2-40B4-BE49-F238E27FC236}">
                <a16:creationId xmlns:a16="http://schemas.microsoft.com/office/drawing/2014/main" id="{306BA28C-FC82-25C9-2DB6-DAC978F77C42}"/>
              </a:ext>
            </a:extLst>
          </p:cNvPr>
          <p:cNvSpPr>
            <a:spLocks noGrp="1"/>
          </p:cNvSpPr>
          <p:nvPr>
            <p:ph type="sldNum" sz="quarter" idx="12"/>
          </p:nvPr>
        </p:nvSpPr>
        <p:spPr/>
        <p:txBody>
          <a:bodyPr/>
          <a:lstStyle/>
          <a:p>
            <a:fld id="{C263D6C4-4840-40CC-AC84-17E24B3B7BDE}" type="slidenum">
              <a:rPr lang="en-US" noProof="0" smtClean="0"/>
              <a:pPr/>
              <a:t>14</a:t>
            </a:fld>
            <a:endParaRPr lang="en-US" noProof="0" dirty="0"/>
          </a:p>
        </p:txBody>
      </p:sp>
      <p:sp>
        <p:nvSpPr>
          <p:cNvPr id="4" name="Text Placeholder 3">
            <a:extLst>
              <a:ext uri="{FF2B5EF4-FFF2-40B4-BE49-F238E27FC236}">
                <a16:creationId xmlns:a16="http://schemas.microsoft.com/office/drawing/2014/main" id="{4F21063D-9EF1-7D52-1F81-15AE514EED03}"/>
              </a:ext>
            </a:extLst>
          </p:cNvPr>
          <p:cNvSpPr>
            <a:spLocks noGrp="1"/>
          </p:cNvSpPr>
          <p:nvPr>
            <p:ph type="body" sz="quarter" idx="13"/>
          </p:nvPr>
        </p:nvSpPr>
        <p:spPr/>
        <p:txBody>
          <a:bodyPr/>
          <a:lstStyle/>
          <a:p>
            <a:r>
              <a:rPr lang="en-US" dirty="0"/>
              <a:t>SCM section 5.80 lists exemptions from competitive bidding. </a:t>
            </a:r>
          </a:p>
          <a:p>
            <a:r>
              <a:rPr lang="en-US" dirty="0"/>
              <a:t>This training mentions some of the more commonly-used bid exemptions. See SCM 5.80 for a more detailed list.</a:t>
            </a:r>
          </a:p>
          <a:p>
            <a:pPr lvl="1"/>
            <a:r>
              <a:rPr lang="en-US" dirty="0"/>
              <a:t>Contracts valued under $10,000</a:t>
            </a:r>
          </a:p>
          <a:p>
            <a:pPr lvl="1"/>
            <a:r>
              <a:rPr lang="en-US" dirty="0"/>
              <a:t>Contracts with other California state agencies, California State Universities (CSUs) and University of California (UCs)</a:t>
            </a:r>
          </a:p>
          <a:p>
            <a:pPr lvl="1"/>
            <a:r>
              <a:rPr lang="en-US" dirty="0"/>
              <a:t>Contracts with other government entities (e.g. federal and local government, other states, other state universities)</a:t>
            </a:r>
          </a:p>
          <a:p>
            <a:pPr lvl="1"/>
            <a:r>
              <a:rPr lang="en-US" dirty="0"/>
              <a:t>Emergency contracts</a:t>
            </a:r>
          </a:p>
          <a:p>
            <a:pPr lvl="1"/>
            <a:r>
              <a:rPr lang="en-US" dirty="0"/>
              <a:t>NCBs</a:t>
            </a:r>
          </a:p>
          <a:p>
            <a:pPr lvl="1"/>
            <a:r>
              <a:rPr lang="en-US" dirty="0"/>
              <a:t>Two SB or two DVBE quotes if under $250,000 (Govt. Code 14838.5)</a:t>
            </a:r>
          </a:p>
        </p:txBody>
      </p:sp>
    </p:spTree>
    <p:extLst>
      <p:ext uri="{BB962C8B-B14F-4D97-AF65-F5344CB8AC3E}">
        <p14:creationId xmlns:p14="http://schemas.microsoft.com/office/powerpoint/2010/main" val="2349819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EFC10-21AD-1880-E861-517BC1749232}"/>
              </a:ext>
            </a:extLst>
          </p:cNvPr>
          <p:cNvSpPr>
            <a:spLocks noGrp="1"/>
          </p:cNvSpPr>
          <p:nvPr>
            <p:ph type="title"/>
          </p:nvPr>
        </p:nvSpPr>
        <p:spPr/>
        <p:txBody>
          <a:bodyPr/>
          <a:lstStyle/>
          <a:p>
            <a:r>
              <a:rPr lang="en-US" dirty="0"/>
              <a:t>Exemptions from Competitive Bidding – Public Agencies</a:t>
            </a:r>
          </a:p>
        </p:txBody>
      </p:sp>
      <p:sp>
        <p:nvSpPr>
          <p:cNvPr id="3" name="Slide Number Placeholder 2">
            <a:extLst>
              <a:ext uri="{FF2B5EF4-FFF2-40B4-BE49-F238E27FC236}">
                <a16:creationId xmlns:a16="http://schemas.microsoft.com/office/drawing/2014/main" id="{5DC05CCE-21CF-A794-7D5B-0C383505FBBA}"/>
              </a:ext>
            </a:extLst>
          </p:cNvPr>
          <p:cNvSpPr>
            <a:spLocks noGrp="1"/>
          </p:cNvSpPr>
          <p:nvPr>
            <p:ph type="sldNum" sz="quarter" idx="12"/>
          </p:nvPr>
        </p:nvSpPr>
        <p:spPr/>
        <p:txBody>
          <a:bodyPr/>
          <a:lstStyle/>
          <a:p>
            <a:fld id="{C263D6C4-4840-40CC-AC84-17E24B3B7BDE}" type="slidenum">
              <a:rPr lang="en-US" noProof="0" smtClean="0"/>
              <a:pPr/>
              <a:t>15</a:t>
            </a:fld>
            <a:endParaRPr lang="en-US" noProof="0" dirty="0"/>
          </a:p>
        </p:txBody>
      </p:sp>
      <p:sp>
        <p:nvSpPr>
          <p:cNvPr id="4" name="Text Placeholder 3">
            <a:extLst>
              <a:ext uri="{FF2B5EF4-FFF2-40B4-BE49-F238E27FC236}">
                <a16:creationId xmlns:a16="http://schemas.microsoft.com/office/drawing/2014/main" id="{C59AE2A9-276A-BFDF-2471-F253B71ACE1D}"/>
              </a:ext>
            </a:extLst>
          </p:cNvPr>
          <p:cNvSpPr>
            <a:spLocks noGrp="1"/>
          </p:cNvSpPr>
          <p:nvPr>
            <p:ph type="body" sz="quarter" idx="13"/>
          </p:nvPr>
        </p:nvSpPr>
        <p:spPr/>
        <p:txBody>
          <a:bodyPr/>
          <a:lstStyle/>
          <a:p>
            <a:endParaRPr lang="en-US" dirty="0"/>
          </a:p>
          <a:p>
            <a:r>
              <a:rPr lang="en-US" sz="2000" dirty="0"/>
              <a:t>Contracts with other public agencies do not have to be competitively bid. Examples include:</a:t>
            </a:r>
          </a:p>
          <a:p>
            <a:pPr lvl="1"/>
            <a:r>
              <a:rPr lang="en-US" sz="2000" dirty="0"/>
              <a:t>Contracts between two California state agencies</a:t>
            </a:r>
          </a:p>
          <a:p>
            <a:pPr lvl="1"/>
            <a:r>
              <a:rPr lang="en-US" sz="2000" dirty="0"/>
              <a:t>Contracts between California and the University of California (UC) or California State Universities (CSU)</a:t>
            </a:r>
          </a:p>
          <a:p>
            <a:pPr lvl="1"/>
            <a:r>
              <a:rPr lang="en-US" sz="2000" dirty="0"/>
              <a:t>Contracts between California and another state, local, or federal government agency</a:t>
            </a:r>
          </a:p>
        </p:txBody>
      </p:sp>
    </p:spTree>
    <p:extLst>
      <p:ext uri="{BB962C8B-B14F-4D97-AF65-F5344CB8AC3E}">
        <p14:creationId xmlns:p14="http://schemas.microsoft.com/office/powerpoint/2010/main" val="1811502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08F9D-43A5-3C22-F187-278307FD4F55}"/>
              </a:ext>
            </a:extLst>
          </p:cNvPr>
          <p:cNvSpPr>
            <a:spLocks noGrp="1"/>
          </p:cNvSpPr>
          <p:nvPr>
            <p:ph type="title"/>
          </p:nvPr>
        </p:nvSpPr>
        <p:spPr/>
        <p:txBody>
          <a:bodyPr/>
          <a:lstStyle/>
          <a:p>
            <a:r>
              <a:rPr lang="en-US" dirty="0"/>
              <a:t>Exemptions from Competitive Bidding – Emergencies</a:t>
            </a:r>
          </a:p>
        </p:txBody>
      </p:sp>
      <p:sp>
        <p:nvSpPr>
          <p:cNvPr id="3" name="Slide Number Placeholder 2">
            <a:extLst>
              <a:ext uri="{FF2B5EF4-FFF2-40B4-BE49-F238E27FC236}">
                <a16:creationId xmlns:a16="http://schemas.microsoft.com/office/drawing/2014/main" id="{BE3BF97E-0B63-C637-264B-200403E26860}"/>
              </a:ext>
            </a:extLst>
          </p:cNvPr>
          <p:cNvSpPr>
            <a:spLocks noGrp="1"/>
          </p:cNvSpPr>
          <p:nvPr>
            <p:ph type="sldNum" sz="quarter" idx="12"/>
          </p:nvPr>
        </p:nvSpPr>
        <p:spPr/>
        <p:txBody>
          <a:bodyPr/>
          <a:lstStyle/>
          <a:p>
            <a:fld id="{C263D6C4-4840-40CC-AC84-17E24B3B7BDE}" type="slidenum">
              <a:rPr lang="en-US" noProof="0" smtClean="0"/>
              <a:pPr/>
              <a:t>16</a:t>
            </a:fld>
            <a:endParaRPr lang="en-US" noProof="0" dirty="0"/>
          </a:p>
        </p:txBody>
      </p:sp>
      <p:sp>
        <p:nvSpPr>
          <p:cNvPr id="4" name="Text Placeholder 3">
            <a:extLst>
              <a:ext uri="{FF2B5EF4-FFF2-40B4-BE49-F238E27FC236}">
                <a16:creationId xmlns:a16="http://schemas.microsoft.com/office/drawing/2014/main" id="{EA474CEB-71DA-379D-C03D-5C30C4C587D2}"/>
              </a:ext>
            </a:extLst>
          </p:cNvPr>
          <p:cNvSpPr>
            <a:spLocks noGrp="1"/>
          </p:cNvSpPr>
          <p:nvPr>
            <p:ph type="body" sz="quarter" idx="13"/>
          </p:nvPr>
        </p:nvSpPr>
        <p:spPr/>
        <p:txBody>
          <a:bodyPr/>
          <a:lstStyle/>
          <a:p>
            <a:endParaRPr lang="en-US" dirty="0"/>
          </a:p>
          <a:p>
            <a:r>
              <a:rPr lang="en-US" dirty="0"/>
              <a:t>Public Contract Code section 1102 defines “emergency” as: “A sudden, unexpected occurrence that poses a clear and imminent danger, requiring immediate action to prevent or mitigate the loss or impairment of life, health, property, or essential public services.”</a:t>
            </a:r>
          </a:p>
          <a:p>
            <a:endParaRPr lang="en-US" dirty="0"/>
          </a:p>
          <a:p>
            <a:r>
              <a:rPr lang="en-US" dirty="0"/>
              <a:t>Contracts meeting the statutory definition of emergency do not have to be competitively bid. (See Public Contract Code section 10340(b)(1); SCM sections 3.10, 5.80.A.3.)</a:t>
            </a:r>
          </a:p>
        </p:txBody>
      </p:sp>
    </p:spTree>
    <p:extLst>
      <p:ext uri="{BB962C8B-B14F-4D97-AF65-F5344CB8AC3E}">
        <p14:creationId xmlns:p14="http://schemas.microsoft.com/office/powerpoint/2010/main" val="421081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F0208-084C-24DF-1478-5A24B2CA727B}"/>
              </a:ext>
            </a:extLst>
          </p:cNvPr>
          <p:cNvSpPr>
            <a:spLocks noGrp="1"/>
          </p:cNvSpPr>
          <p:nvPr>
            <p:ph type="title"/>
          </p:nvPr>
        </p:nvSpPr>
        <p:spPr/>
        <p:txBody>
          <a:bodyPr/>
          <a:lstStyle/>
          <a:p>
            <a:r>
              <a:rPr lang="en-US" dirty="0"/>
              <a:t>Exemptions from Competitive Bidding - NCBs</a:t>
            </a:r>
          </a:p>
        </p:txBody>
      </p:sp>
      <p:sp>
        <p:nvSpPr>
          <p:cNvPr id="3" name="Slide Number Placeholder 2">
            <a:extLst>
              <a:ext uri="{FF2B5EF4-FFF2-40B4-BE49-F238E27FC236}">
                <a16:creationId xmlns:a16="http://schemas.microsoft.com/office/drawing/2014/main" id="{E8E5A418-36C1-587C-8DC4-AA5788CB68FA}"/>
              </a:ext>
            </a:extLst>
          </p:cNvPr>
          <p:cNvSpPr>
            <a:spLocks noGrp="1"/>
          </p:cNvSpPr>
          <p:nvPr>
            <p:ph type="sldNum" sz="quarter" idx="12"/>
          </p:nvPr>
        </p:nvSpPr>
        <p:spPr/>
        <p:txBody>
          <a:bodyPr/>
          <a:lstStyle/>
          <a:p>
            <a:fld id="{C263D6C4-4840-40CC-AC84-17E24B3B7BDE}" type="slidenum">
              <a:rPr lang="en-US" noProof="0" smtClean="0"/>
              <a:pPr/>
              <a:t>17</a:t>
            </a:fld>
            <a:endParaRPr lang="en-US" noProof="0" dirty="0"/>
          </a:p>
        </p:txBody>
      </p:sp>
      <p:sp>
        <p:nvSpPr>
          <p:cNvPr id="4" name="Text Placeholder 3">
            <a:extLst>
              <a:ext uri="{FF2B5EF4-FFF2-40B4-BE49-F238E27FC236}">
                <a16:creationId xmlns:a16="http://schemas.microsoft.com/office/drawing/2014/main" id="{8C5F0AAE-7DB8-29C2-5500-1C422DEA9C11}"/>
              </a:ext>
            </a:extLst>
          </p:cNvPr>
          <p:cNvSpPr>
            <a:spLocks noGrp="1"/>
          </p:cNvSpPr>
          <p:nvPr>
            <p:ph type="body" sz="quarter" idx="13"/>
          </p:nvPr>
        </p:nvSpPr>
        <p:spPr/>
        <p:txBody>
          <a:bodyPr/>
          <a:lstStyle/>
          <a:p>
            <a:r>
              <a:rPr lang="en-US" dirty="0"/>
              <a:t>Public Contract Code section 10348 authorizes DGS to grant exemptions from competitive bidding in appropriate situations.</a:t>
            </a:r>
          </a:p>
          <a:p>
            <a:r>
              <a:rPr lang="en-US" dirty="0"/>
              <a:t>“NCB” refers to a formal process established by DGS pursuant to section 10348 for agencies to request approval to do a no-bid contract. (See SCM 5.80.B.1.)</a:t>
            </a:r>
          </a:p>
          <a:p>
            <a:r>
              <a:rPr lang="en-US" dirty="0"/>
              <a:t>DGS-Procurement Division oversees the NCB process for DGS. Contracting agencies seeking NCB approval must upload information into the DGS NCB Portal demonstrating why a no-bid contract is needed. If DGS approves an NCB, the contracting agency can then award a contract based on the NCB.</a:t>
            </a:r>
          </a:p>
          <a:p>
            <a:r>
              <a:rPr lang="en-US" dirty="0"/>
              <a:t>Receiving approval of an NCB request is a </a:t>
            </a:r>
            <a:r>
              <a:rPr lang="en-US" i="1" dirty="0"/>
              <a:t>preliminary</a:t>
            </a:r>
            <a:r>
              <a:rPr lang="en-US" dirty="0"/>
              <a:t> step. The contracting agency must still follow state requirements for executing the contract (standard terms, etc.), and must route the contract for any required approvals (such as DGS-OLS approval).</a:t>
            </a:r>
          </a:p>
        </p:txBody>
      </p:sp>
    </p:spTree>
    <p:extLst>
      <p:ext uri="{BB962C8B-B14F-4D97-AF65-F5344CB8AC3E}">
        <p14:creationId xmlns:p14="http://schemas.microsoft.com/office/powerpoint/2010/main" val="3740068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EDA6A-4509-7B16-D9C4-E882D86147BB}"/>
              </a:ext>
            </a:extLst>
          </p:cNvPr>
          <p:cNvSpPr>
            <a:spLocks noGrp="1"/>
          </p:cNvSpPr>
          <p:nvPr>
            <p:ph type="title"/>
          </p:nvPr>
        </p:nvSpPr>
        <p:spPr/>
        <p:txBody>
          <a:bodyPr/>
          <a:lstStyle/>
          <a:p>
            <a:r>
              <a:rPr lang="en-US" dirty="0"/>
              <a:t>Exemptions from Competitive Bidding - SCRs</a:t>
            </a:r>
          </a:p>
        </p:txBody>
      </p:sp>
      <p:sp>
        <p:nvSpPr>
          <p:cNvPr id="3" name="Slide Number Placeholder 2">
            <a:extLst>
              <a:ext uri="{FF2B5EF4-FFF2-40B4-BE49-F238E27FC236}">
                <a16:creationId xmlns:a16="http://schemas.microsoft.com/office/drawing/2014/main" id="{DCB70B74-476D-74F7-2FB9-A7BC12D24592}"/>
              </a:ext>
            </a:extLst>
          </p:cNvPr>
          <p:cNvSpPr>
            <a:spLocks noGrp="1"/>
          </p:cNvSpPr>
          <p:nvPr>
            <p:ph type="sldNum" sz="quarter" idx="12"/>
          </p:nvPr>
        </p:nvSpPr>
        <p:spPr/>
        <p:txBody>
          <a:bodyPr/>
          <a:lstStyle/>
          <a:p>
            <a:fld id="{C263D6C4-4840-40CC-AC84-17E24B3B7BDE}" type="slidenum">
              <a:rPr lang="en-US" noProof="0" smtClean="0"/>
              <a:pPr/>
              <a:t>18</a:t>
            </a:fld>
            <a:endParaRPr lang="en-US" noProof="0" dirty="0"/>
          </a:p>
        </p:txBody>
      </p:sp>
      <p:sp>
        <p:nvSpPr>
          <p:cNvPr id="4" name="Text Placeholder 3">
            <a:extLst>
              <a:ext uri="{FF2B5EF4-FFF2-40B4-BE49-F238E27FC236}">
                <a16:creationId xmlns:a16="http://schemas.microsoft.com/office/drawing/2014/main" id="{4171F4DD-DA97-3733-90EE-8B42C97A124D}"/>
              </a:ext>
            </a:extLst>
          </p:cNvPr>
          <p:cNvSpPr>
            <a:spLocks noGrp="1"/>
          </p:cNvSpPr>
          <p:nvPr>
            <p:ph type="body" sz="quarter" idx="13"/>
          </p:nvPr>
        </p:nvSpPr>
        <p:spPr/>
        <p:txBody>
          <a:bodyPr/>
          <a:lstStyle/>
          <a:p>
            <a:endParaRPr lang="en-US" dirty="0"/>
          </a:p>
          <a:p>
            <a:r>
              <a:rPr lang="en-US" dirty="0"/>
              <a:t>“SCR” is a “Special Category Request”</a:t>
            </a:r>
          </a:p>
          <a:p>
            <a:r>
              <a:rPr lang="en-US" dirty="0"/>
              <a:t>An SCR is similar to an NCB, but seeks DGS no-bid approval for more than one contract at a time.</a:t>
            </a:r>
          </a:p>
          <a:p>
            <a:r>
              <a:rPr lang="en-US" dirty="0"/>
              <a:t>Like NCBs, SCRs are a formal request and approval process, overseen by DGS Procurement Division pursuant to Public Contract Code section 10348. Contracting agencies upload SCR requests and information into the DGS NCB portal.</a:t>
            </a:r>
          </a:p>
          <a:p>
            <a:r>
              <a:rPr lang="en-US" dirty="0"/>
              <a:t>Like NCBs, SCRs are a preliminary step. If DGS approves an SCR, the contracting agency must still follow state requirements for executing each contract (standard terms, etc.), and must route each contract for any required approvals (such as DGS-OLS approval).</a:t>
            </a:r>
          </a:p>
          <a:p>
            <a:endParaRPr lang="en-US" dirty="0"/>
          </a:p>
        </p:txBody>
      </p:sp>
    </p:spTree>
    <p:extLst>
      <p:ext uri="{BB962C8B-B14F-4D97-AF65-F5344CB8AC3E}">
        <p14:creationId xmlns:p14="http://schemas.microsoft.com/office/powerpoint/2010/main" val="3238244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0D378-9837-FE35-6E62-36E6F635DC37}"/>
              </a:ext>
            </a:extLst>
          </p:cNvPr>
          <p:cNvSpPr>
            <a:spLocks noGrp="1"/>
          </p:cNvSpPr>
          <p:nvPr>
            <p:ph type="title"/>
          </p:nvPr>
        </p:nvSpPr>
        <p:spPr>
          <a:xfrm>
            <a:off x="444500" y="542925"/>
            <a:ext cx="11214100" cy="978729"/>
          </a:xfrm>
        </p:spPr>
        <p:txBody>
          <a:bodyPr/>
          <a:lstStyle/>
          <a:p>
            <a:r>
              <a:rPr lang="en-US" dirty="0"/>
              <a:t>Exemptions from Competitive Bidding – Govt. Code 14838.5</a:t>
            </a:r>
            <a:br>
              <a:rPr lang="en-US" dirty="0"/>
            </a:br>
            <a:r>
              <a:rPr lang="en-US" dirty="0"/>
              <a:t>	</a:t>
            </a:r>
            <a:r>
              <a:rPr lang="en-US" sz="2400" dirty="0"/>
              <a:t>Certified Small Business or Disabled Veteran Business Enterprise</a:t>
            </a:r>
          </a:p>
        </p:txBody>
      </p:sp>
      <p:sp>
        <p:nvSpPr>
          <p:cNvPr id="3" name="Slide Number Placeholder 2">
            <a:extLst>
              <a:ext uri="{FF2B5EF4-FFF2-40B4-BE49-F238E27FC236}">
                <a16:creationId xmlns:a16="http://schemas.microsoft.com/office/drawing/2014/main" id="{A2A1B653-8FF0-740B-416A-144F113EC79B}"/>
              </a:ext>
            </a:extLst>
          </p:cNvPr>
          <p:cNvSpPr>
            <a:spLocks noGrp="1"/>
          </p:cNvSpPr>
          <p:nvPr>
            <p:ph type="sldNum" sz="quarter" idx="12"/>
          </p:nvPr>
        </p:nvSpPr>
        <p:spPr/>
        <p:txBody>
          <a:bodyPr/>
          <a:lstStyle/>
          <a:p>
            <a:fld id="{C263D6C4-4840-40CC-AC84-17E24B3B7BDE}" type="slidenum">
              <a:rPr lang="en-US" noProof="0" smtClean="0"/>
              <a:pPr/>
              <a:t>19</a:t>
            </a:fld>
            <a:endParaRPr lang="en-US" noProof="0" dirty="0"/>
          </a:p>
        </p:txBody>
      </p:sp>
      <p:sp>
        <p:nvSpPr>
          <p:cNvPr id="4" name="Text Placeholder 3">
            <a:extLst>
              <a:ext uri="{FF2B5EF4-FFF2-40B4-BE49-F238E27FC236}">
                <a16:creationId xmlns:a16="http://schemas.microsoft.com/office/drawing/2014/main" id="{EAF0C62E-E4BF-210B-0428-F0518178D544}"/>
              </a:ext>
            </a:extLst>
          </p:cNvPr>
          <p:cNvSpPr>
            <a:spLocks noGrp="1"/>
          </p:cNvSpPr>
          <p:nvPr>
            <p:ph type="body" sz="quarter" idx="13"/>
          </p:nvPr>
        </p:nvSpPr>
        <p:spPr/>
        <p:txBody>
          <a:bodyPr/>
          <a:lstStyle/>
          <a:p>
            <a:r>
              <a:rPr lang="en-US" dirty="0"/>
              <a:t>Government Code section 14838.5 is an alternative to formal competitive bidding [IFB/RFP]. (See SCM 5.80.A.9)</a:t>
            </a:r>
          </a:p>
          <a:p>
            <a:r>
              <a:rPr lang="en-US" dirty="0"/>
              <a:t>For contracts under $250,000, section 14838.5 authorizes agencies to obtain two informal quotes from either:</a:t>
            </a:r>
          </a:p>
          <a:p>
            <a:pPr lvl="1"/>
            <a:r>
              <a:rPr lang="en-US" dirty="0"/>
              <a:t>Two California certified Small Businesses (SBs); or</a:t>
            </a:r>
          </a:p>
          <a:p>
            <a:pPr lvl="1"/>
            <a:r>
              <a:rPr lang="en-US" dirty="0"/>
              <a:t>Two California certified Disabled Veteran Business Enterprises (DVBEs)</a:t>
            </a:r>
          </a:p>
          <a:p>
            <a:r>
              <a:rPr lang="en-US" dirty="0"/>
              <a:t>Lists of California certified SBs and DVBEs can be found through the DGS Procurement Division website.</a:t>
            </a:r>
          </a:p>
          <a:p>
            <a:r>
              <a:rPr lang="en-US" dirty="0"/>
              <a:t>Agencies should not use this method if there is a chance the contract might exceed $250,000.</a:t>
            </a:r>
          </a:p>
        </p:txBody>
      </p:sp>
    </p:spTree>
    <p:extLst>
      <p:ext uri="{BB962C8B-B14F-4D97-AF65-F5344CB8AC3E}">
        <p14:creationId xmlns:p14="http://schemas.microsoft.com/office/powerpoint/2010/main" val="729548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a:extLst>
              <a:ext uri="{FF2B5EF4-FFF2-40B4-BE49-F238E27FC236}">
                <a16:creationId xmlns:a16="http://schemas.microsoft.com/office/drawing/2014/main" id="{44EBB3D8-A515-5D1D-0211-28767B0B79F6}"/>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sz="4100" kern="1200" dirty="0">
                <a:solidFill>
                  <a:srgbClr val="FFFFFF"/>
                </a:solidFill>
                <a:latin typeface="+mj-lt"/>
                <a:ea typeface="+mj-ea"/>
                <a:cs typeface="+mj-cs"/>
              </a:rPr>
              <a:t>Introduction to Non-IT Services Contracts</a:t>
            </a:r>
          </a:p>
        </p:txBody>
      </p:sp>
      <p:sp>
        <p:nvSpPr>
          <p:cNvPr id="16" name="Arc 1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Content Placeholder 6">
            <a:extLst>
              <a:ext uri="{FF2B5EF4-FFF2-40B4-BE49-F238E27FC236}">
                <a16:creationId xmlns:a16="http://schemas.microsoft.com/office/drawing/2014/main" id="{910FE843-D43E-5B3B-147C-5B2695A4B06D}"/>
              </a:ext>
            </a:extLst>
          </p:cNvPr>
          <p:cNvSpPr>
            <a:spLocks noGrp="1"/>
          </p:cNvSpPr>
          <p:nvPr>
            <p:ph idx="1"/>
          </p:nvPr>
        </p:nvSpPr>
        <p:spPr>
          <a:xfrm>
            <a:off x="4447308" y="591344"/>
            <a:ext cx="6906491" cy="5585619"/>
          </a:xfrm>
        </p:spPr>
        <p:txBody>
          <a:bodyPr vert="horz" lIns="91440" tIns="45720" rIns="91440" bIns="45720" rtlCol="0" anchor="ctr">
            <a:normAutofit/>
          </a:bodyPr>
          <a:lstStyle/>
          <a:p>
            <a:endParaRPr lang="en-US" dirty="0">
              <a:solidFill>
                <a:schemeClr val="tx1"/>
              </a:solidFill>
            </a:endParaRPr>
          </a:p>
          <a:p>
            <a:pPr marL="0" indent="0">
              <a:buNone/>
            </a:pPr>
            <a:r>
              <a:rPr lang="en-US" dirty="0">
                <a:solidFill>
                  <a:schemeClr val="tx1"/>
                </a:solidFill>
              </a:rPr>
              <a:t>This course provides:</a:t>
            </a:r>
          </a:p>
          <a:p>
            <a:pPr marL="0"/>
            <a:endParaRPr lang="en-US" dirty="0">
              <a:solidFill>
                <a:schemeClr val="tx1"/>
              </a:solidFill>
            </a:endParaRPr>
          </a:p>
          <a:p>
            <a:pPr marL="0"/>
            <a:r>
              <a:rPr lang="en-US" dirty="0">
                <a:solidFill>
                  <a:schemeClr val="tx1"/>
                </a:solidFill>
              </a:rPr>
              <a:t>An overview of contract rules applicable  to non-IT services contracts.</a:t>
            </a:r>
          </a:p>
          <a:p>
            <a:pPr marL="0"/>
            <a:r>
              <a:rPr lang="en-US" dirty="0">
                <a:solidFill>
                  <a:schemeClr val="tx1"/>
                </a:solidFill>
              </a:rPr>
              <a:t>An introduction to the State Contracting Manual volume 1, which is a primary resource for non-IT services contracts.</a:t>
            </a:r>
          </a:p>
          <a:p>
            <a:pPr marL="0"/>
            <a:endParaRPr lang="en-US" dirty="0">
              <a:solidFill>
                <a:schemeClr val="tx1"/>
              </a:solidFill>
            </a:endParaRPr>
          </a:p>
          <a:p>
            <a:pPr marL="0"/>
            <a:endParaRPr lang="en-US" dirty="0">
              <a:solidFill>
                <a:schemeClr val="tx1"/>
              </a:solidFill>
            </a:endParaRPr>
          </a:p>
        </p:txBody>
      </p:sp>
      <p:sp>
        <p:nvSpPr>
          <p:cNvPr id="3" name="Slide Number Placeholder 2">
            <a:extLst>
              <a:ext uri="{FF2B5EF4-FFF2-40B4-BE49-F238E27FC236}">
                <a16:creationId xmlns:a16="http://schemas.microsoft.com/office/drawing/2014/main" id="{2ADE6DC4-CB06-ED95-EBE9-48558F9022C2}"/>
              </a:ext>
            </a:extLst>
          </p:cNvPr>
          <p:cNvSpPr>
            <a:spLocks noGrp="1"/>
          </p:cNvSpPr>
          <p:nvPr>
            <p:ph type="sldNum" sz="quarter" idx="12"/>
          </p:nvPr>
        </p:nvSpPr>
        <p:spPr>
          <a:xfrm>
            <a:off x="9541564" y="6356350"/>
            <a:ext cx="1812235" cy="365125"/>
          </a:xfrm>
        </p:spPr>
        <p:txBody>
          <a:bodyPr vert="horz" lIns="91440" tIns="45720" rIns="91440" bIns="45720" rtlCol="0" anchor="ctr">
            <a:normAutofit/>
          </a:bodyPr>
          <a:lstStyle/>
          <a:p>
            <a:pPr>
              <a:spcAft>
                <a:spcPts val="600"/>
              </a:spcAft>
            </a:pPr>
            <a:fld id="{C263D6C4-4840-40CC-AC84-17E24B3B7BDE}" type="slidenum">
              <a:rPr lang="en-US" sz="1200" noProof="0" smtClean="0">
                <a:solidFill>
                  <a:schemeClr val="tx1">
                    <a:tint val="75000"/>
                  </a:schemeClr>
                </a:solidFill>
                <a:latin typeface="+mn-lt"/>
              </a:rPr>
              <a:pPr>
                <a:spcAft>
                  <a:spcPts val="600"/>
                </a:spcAft>
              </a:pPr>
              <a:t>2</a:t>
            </a:fld>
            <a:endParaRPr lang="en-US" sz="1200" noProof="0" dirty="0">
              <a:solidFill>
                <a:schemeClr val="tx1">
                  <a:tint val="75000"/>
                </a:schemeClr>
              </a:solidFill>
              <a:latin typeface="+mn-lt"/>
            </a:endParaRPr>
          </a:p>
        </p:txBody>
      </p:sp>
    </p:spTree>
    <p:extLst>
      <p:ext uri="{BB962C8B-B14F-4D97-AF65-F5344CB8AC3E}">
        <p14:creationId xmlns:p14="http://schemas.microsoft.com/office/powerpoint/2010/main" val="669708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F555A-761F-04EA-4C03-4C43FE48BFF3}"/>
              </a:ext>
            </a:extLst>
          </p:cNvPr>
          <p:cNvSpPr>
            <a:spLocks noGrp="1"/>
          </p:cNvSpPr>
          <p:nvPr>
            <p:ph type="title"/>
          </p:nvPr>
        </p:nvSpPr>
        <p:spPr/>
        <p:txBody>
          <a:bodyPr/>
          <a:lstStyle/>
          <a:p>
            <a:r>
              <a:rPr lang="en-US" dirty="0"/>
              <a:t>Amendments</a:t>
            </a:r>
          </a:p>
        </p:txBody>
      </p:sp>
      <p:sp>
        <p:nvSpPr>
          <p:cNvPr id="3" name="Slide Number Placeholder 2">
            <a:extLst>
              <a:ext uri="{FF2B5EF4-FFF2-40B4-BE49-F238E27FC236}">
                <a16:creationId xmlns:a16="http://schemas.microsoft.com/office/drawing/2014/main" id="{2380A7B8-A5A6-5ECC-B57C-61610B6FED5E}"/>
              </a:ext>
            </a:extLst>
          </p:cNvPr>
          <p:cNvSpPr>
            <a:spLocks noGrp="1"/>
          </p:cNvSpPr>
          <p:nvPr>
            <p:ph type="sldNum" sz="quarter" idx="12"/>
          </p:nvPr>
        </p:nvSpPr>
        <p:spPr/>
        <p:txBody>
          <a:bodyPr/>
          <a:lstStyle/>
          <a:p>
            <a:fld id="{C263D6C4-4840-40CC-AC84-17E24B3B7BDE}" type="slidenum">
              <a:rPr lang="en-US" noProof="0" smtClean="0"/>
              <a:pPr/>
              <a:t>20</a:t>
            </a:fld>
            <a:endParaRPr lang="en-US" noProof="0" dirty="0"/>
          </a:p>
        </p:txBody>
      </p:sp>
      <p:sp>
        <p:nvSpPr>
          <p:cNvPr id="4" name="Text Placeholder 3">
            <a:extLst>
              <a:ext uri="{FF2B5EF4-FFF2-40B4-BE49-F238E27FC236}">
                <a16:creationId xmlns:a16="http://schemas.microsoft.com/office/drawing/2014/main" id="{4EB4A830-1347-BF31-458C-12E8ECD67B52}"/>
              </a:ext>
            </a:extLst>
          </p:cNvPr>
          <p:cNvSpPr>
            <a:spLocks noGrp="1"/>
          </p:cNvSpPr>
          <p:nvPr>
            <p:ph type="body" sz="quarter" idx="13"/>
          </p:nvPr>
        </p:nvSpPr>
        <p:spPr/>
        <p:txBody>
          <a:bodyPr/>
          <a:lstStyle/>
          <a:p>
            <a:r>
              <a:rPr lang="en-US" dirty="0"/>
              <a:t>Legal requirements for competitive bidding must be taken into account when evaluating whether an agency has legal authority to amend a contract or not.</a:t>
            </a:r>
          </a:p>
          <a:p>
            <a:r>
              <a:rPr lang="en-US" dirty="0"/>
              <a:t>In general: The ability to amend is very limited if a contract was competitively bid. The ability to amend is not very limited if a contract was exempt from competitive bidding.</a:t>
            </a:r>
          </a:p>
        </p:txBody>
      </p:sp>
    </p:spTree>
    <p:extLst>
      <p:ext uri="{BB962C8B-B14F-4D97-AF65-F5344CB8AC3E}">
        <p14:creationId xmlns:p14="http://schemas.microsoft.com/office/powerpoint/2010/main" val="4263614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8981B-9F68-ACDC-D69C-A6840C868057}"/>
              </a:ext>
            </a:extLst>
          </p:cNvPr>
          <p:cNvSpPr>
            <a:spLocks noGrp="1"/>
          </p:cNvSpPr>
          <p:nvPr>
            <p:ph type="title"/>
          </p:nvPr>
        </p:nvSpPr>
        <p:spPr>
          <a:xfrm>
            <a:off x="444500" y="542925"/>
            <a:ext cx="11214100" cy="978729"/>
          </a:xfrm>
        </p:spPr>
        <p:txBody>
          <a:bodyPr/>
          <a:lstStyle/>
          <a:p>
            <a:r>
              <a:rPr lang="en-US" dirty="0"/>
              <a:t>Amendments to Competitively Bid Contracts</a:t>
            </a:r>
            <a:br>
              <a:rPr lang="en-US" dirty="0"/>
            </a:br>
            <a:r>
              <a:rPr lang="en-US" dirty="0"/>
              <a:t>(SCM section 5.81.A)</a:t>
            </a:r>
          </a:p>
        </p:txBody>
      </p:sp>
      <p:sp>
        <p:nvSpPr>
          <p:cNvPr id="3" name="Slide Number Placeholder 2">
            <a:extLst>
              <a:ext uri="{FF2B5EF4-FFF2-40B4-BE49-F238E27FC236}">
                <a16:creationId xmlns:a16="http://schemas.microsoft.com/office/drawing/2014/main" id="{4A00A710-B127-06D9-BD74-4EE8DE2459F3}"/>
              </a:ext>
            </a:extLst>
          </p:cNvPr>
          <p:cNvSpPr>
            <a:spLocks noGrp="1"/>
          </p:cNvSpPr>
          <p:nvPr>
            <p:ph type="sldNum" sz="quarter" idx="12"/>
          </p:nvPr>
        </p:nvSpPr>
        <p:spPr/>
        <p:txBody>
          <a:bodyPr/>
          <a:lstStyle/>
          <a:p>
            <a:fld id="{C263D6C4-4840-40CC-AC84-17E24B3B7BDE}" type="slidenum">
              <a:rPr lang="en-US" noProof="0" smtClean="0"/>
              <a:pPr/>
              <a:t>21</a:t>
            </a:fld>
            <a:endParaRPr lang="en-US" noProof="0" dirty="0"/>
          </a:p>
        </p:txBody>
      </p:sp>
      <p:sp>
        <p:nvSpPr>
          <p:cNvPr id="4" name="Text Placeholder 3">
            <a:extLst>
              <a:ext uri="{FF2B5EF4-FFF2-40B4-BE49-F238E27FC236}">
                <a16:creationId xmlns:a16="http://schemas.microsoft.com/office/drawing/2014/main" id="{F38E75F4-4FB7-CE8A-7DEE-EEAB65824488}"/>
              </a:ext>
            </a:extLst>
          </p:cNvPr>
          <p:cNvSpPr>
            <a:spLocks noGrp="1"/>
          </p:cNvSpPr>
          <p:nvPr>
            <p:ph type="body" sz="quarter" idx="13"/>
          </p:nvPr>
        </p:nvSpPr>
        <p:spPr/>
        <p:txBody>
          <a:bodyPr/>
          <a:lstStyle/>
          <a:p>
            <a:r>
              <a:rPr lang="en-US" dirty="0"/>
              <a:t>If a solicitation for a contract advised bidders that the agreement would have a specified # of option years (e.g. 2-year term with a 1-year option to amend at the same rates), the agency could exercise the 1-year option to amend. (SCM 5.81.A.1.a)</a:t>
            </a:r>
          </a:p>
          <a:p>
            <a:pPr lvl="1"/>
            <a:r>
              <a:rPr lang="en-US" sz="1200" dirty="0"/>
              <a:t>Note: option year language must be carefully crafted, including clarity of scope, rates, and # of years, and must be part of the original bid evaluation (i.e. evaluate pricing for original term and option years). A general statement about ability to amend does not suffice as a competitively bid option year.</a:t>
            </a:r>
          </a:p>
          <a:p>
            <a:r>
              <a:rPr lang="en-US" dirty="0"/>
              <a:t>Under </a:t>
            </a:r>
            <a:r>
              <a:rPr lang="en-US" i="1" dirty="0"/>
              <a:t>limited circumstances </a:t>
            </a:r>
            <a:r>
              <a:rPr lang="en-US" dirty="0"/>
              <a:t>a competitively bid contract can be amended for time to complete performance (one time, not to exceed 1 year) </a:t>
            </a:r>
            <a:r>
              <a:rPr lang="en-US" u="sng" dirty="0"/>
              <a:t>OR</a:t>
            </a:r>
            <a:r>
              <a:rPr lang="en-US" dirty="0"/>
              <a:t> for 30% additional funds (not to exceed $250,000). See SCM 5.81.A.1.b for details.</a:t>
            </a:r>
          </a:p>
          <a:p>
            <a:pPr lvl="1"/>
            <a:r>
              <a:rPr lang="en-US" sz="1200" dirty="0"/>
              <a:t>There are restrictions on use of these amendment authorities. They are for unanticipated circumstances. They should not be standard operating procedure</a:t>
            </a:r>
            <a:r>
              <a:rPr lang="en-US" dirty="0"/>
              <a:t>. </a:t>
            </a:r>
          </a:p>
        </p:txBody>
      </p:sp>
    </p:spTree>
    <p:extLst>
      <p:ext uri="{BB962C8B-B14F-4D97-AF65-F5344CB8AC3E}">
        <p14:creationId xmlns:p14="http://schemas.microsoft.com/office/powerpoint/2010/main" val="353807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D654A-A622-B3BA-E6B2-ECEDB4923C41}"/>
              </a:ext>
            </a:extLst>
          </p:cNvPr>
          <p:cNvSpPr>
            <a:spLocks noGrp="1"/>
          </p:cNvSpPr>
          <p:nvPr>
            <p:ph type="title"/>
          </p:nvPr>
        </p:nvSpPr>
        <p:spPr/>
        <p:txBody>
          <a:bodyPr/>
          <a:lstStyle/>
          <a:p>
            <a:r>
              <a:rPr lang="en-US" dirty="0"/>
              <a:t>Amendments to Contracts that were Exempt from Bidding</a:t>
            </a:r>
          </a:p>
        </p:txBody>
      </p:sp>
      <p:sp>
        <p:nvSpPr>
          <p:cNvPr id="3" name="Slide Number Placeholder 2">
            <a:extLst>
              <a:ext uri="{FF2B5EF4-FFF2-40B4-BE49-F238E27FC236}">
                <a16:creationId xmlns:a16="http://schemas.microsoft.com/office/drawing/2014/main" id="{482D297B-F1E8-D1F3-1153-99C42EC026F9}"/>
              </a:ext>
            </a:extLst>
          </p:cNvPr>
          <p:cNvSpPr>
            <a:spLocks noGrp="1"/>
          </p:cNvSpPr>
          <p:nvPr>
            <p:ph type="sldNum" sz="quarter" idx="12"/>
          </p:nvPr>
        </p:nvSpPr>
        <p:spPr/>
        <p:txBody>
          <a:bodyPr/>
          <a:lstStyle/>
          <a:p>
            <a:fld id="{C263D6C4-4840-40CC-AC84-17E24B3B7BDE}" type="slidenum">
              <a:rPr lang="en-US" noProof="0" smtClean="0"/>
              <a:pPr/>
              <a:t>22</a:t>
            </a:fld>
            <a:endParaRPr lang="en-US" noProof="0" dirty="0"/>
          </a:p>
        </p:txBody>
      </p:sp>
      <p:sp>
        <p:nvSpPr>
          <p:cNvPr id="4" name="Text Placeholder 3">
            <a:extLst>
              <a:ext uri="{FF2B5EF4-FFF2-40B4-BE49-F238E27FC236}">
                <a16:creationId xmlns:a16="http://schemas.microsoft.com/office/drawing/2014/main" id="{C1A79A1C-1E4C-ECA2-66B8-68AF43B446D3}"/>
              </a:ext>
            </a:extLst>
          </p:cNvPr>
          <p:cNvSpPr>
            <a:spLocks noGrp="1"/>
          </p:cNvSpPr>
          <p:nvPr>
            <p:ph type="body" sz="quarter" idx="13"/>
          </p:nvPr>
        </p:nvSpPr>
        <p:spPr>
          <a:xfrm>
            <a:off x="444500" y="1332854"/>
            <a:ext cx="6794500" cy="4781227"/>
          </a:xfrm>
        </p:spPr>
        <p:txBody>
          <a:bodyPr/>
          <a:lstStyle/>
          <a:p>
            <a:r>
              <a:rPr lang="en-US" dirty="0"/>
              <a:t>If a contract was statutorily exempt from competitively bidding, generally the amendment will likewise be statutorily exempt from bidding.</a:t>
            </a:r>
          </a:p>
          <a:p>
            <a:pPr lvl="1"/>
            <a:r>
              <a:rPr lang="en-US" dirty="0"/>
              <a:t>Example: Expert witness contract for litigation is statutorily exempt from competitive bidding. Amendments to expert witness contracts are likewise statutorily exempt from competitive bidding.</a:t>
            </a:r>
          </a:p>
          <a:p>
            <a:r>
              <a:rPr lang="en-US" dirty="0"/>
              <a:t>If a contract was exempt from bidding based on a categorical exemption established by DGS in SCM 5.80.B, an agency must evaluate whether the agreement would still fit within that categorical exemption with the amendment.</a:t>
            </a:r>
          </a:p>
          <a:p>
            <a:pPr lvl="1"/>
            <a:r>
              <a:rPr lang="en-US" dirty="0"/>
              <a:t>Example: One-time training contract under $50,000 exempt from bidding. An agency could add money to the contract to increase training hours as long as the total contract including the amendment doesn’t exceed $50,000. </a:t>
            </a:r>
          </a:p>
          <a:p>
            <a:r>
              <a:rPr lang="en-US" dirty="0"/>
              <a:t>If a contract was exempt from bidding based on an approved NCB, an agency usually must get a new NCB in order to amend that contract. (“Once an NCB, always  an NCB.”)</a:t>
            </a:r>
          </a:p>
        </p:txBody>
      </p:sp>
    </p:spTree>
    <p:extLst>
      <p:ext uri="{BB962C8B-B14F-4D97-AF65-F5344CB8AC3E}">
        <p14:creationId xmlns:p14="http://schemas.microsoft.com/office/powerpoint/2010/main" val="11364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9E5BC-A9E1-734F-251D-E3CF458BEA03}"/>
              </a:ext>
            </a:extLst>
          </p:cNvPr>
          <p:cNvSpPr>
            <a:spLocks noGrp="1"/>
          </p:cNvSpPr>
          <p:nvPr>
            <p:ph type="title"/>
          </p:nvPr>
        </p:nvSpPr>
        <p:spPr/>
        <p:txBody>
          <a:bodyPr/>
          <a:lstStyle/>
          <a:p>
            <a:r>
              <a:rPr lang="en-US" dirty="0"/>
              <a:t>Creating the Contract Document</a:t>
            </a:r>
          </a:p>
        </p:txBody>
      </p:sp>
      <p:sp>
        <p:nvSpPr>
          <p:cNvPr id="3" name="Slide Number Placeholder 2">
            <a:extLst>
              <a:ext uri="{FF2B5EF4-FFF2-40B4-BE49-F238E27FC236}">
                <a16:creationId xmlns:a16="http://schemas.microsoft.com/office/drawing/2014/main" id="{D47DD18B-6FF6-EE10-A04B-57540F4D1991}"/>
              </a:ext>
            </a:extLst>
          </p:cNvPr>
          <p:cNvSpPr>
            <a:spLocks noGrp="1"/>
          </p:cNvSpPr>
          <p:nvPr>
            <p:ph type="sldNum" sz="quarter" idx="12"/>
          </p:nvPr>
        </p:nvSpPr>
        <p:spPr/>
        <p:txBody>
          <a:bodyPr/>
          <a:lstStyle/>
          <a:p>
            <a:fld id="{C263D6C4-4840-40CC-AC84-17E24B3B7BDE}" type="slidenum">
              <a:rPr lang="en-US" noProof="0" smtClean="0"/>
              <a:pPr/>
              <a:t>23</a:t>
            </a:fld>
            <a:endParaRPr lang="en-US" noProof="0" dirty="0"/>
          </a:p>
        </p:txBody>
      </p:sp>
      <p:sp>
        <p:nvSpPr>
          <p:cNvPr id="4" name="Text Placeholder 3">
            <a:extLst>
              <a:ext uri="{FF2B5EF4-FFF2-40B4-BE49-F238E27FC236}">
                <a16:creationId xmlns:a16="http://schemas.microsoft.com/office/drawing/2014/main" id="{4F3E5F3D-D7DB-6C10-0A9F-AAD0BD500B30}"/>
              </a:ext>
            </a:extLst>
          </p:cNvPr>
          <p:cNvSpPr>
            <a:spLocks noGrp="1"/>
          </p:cNvSpPr>
          <p:nvPr>
            <p:ph type="body" sz="quarter" idx="13"/>
          </p:nvPr>
        </p:nvSpPr>
        <p:spPr/>
        <p:txBody>
          <a:bodyPr/>
          <a:lstStyle/>
          <a:p>
            <a:r>
              <a:rPr lang="en-US" dirty="0"/>
              <a:t>A contract is the binding legal document showing the duties and rights of the contracting parties. It is the document parties use to control performance and payments, to help resolve disputes, and to defend a party’s position in court if legal proceedings are brought.</a:t>
            </a:r>
          </a:p>
          <a:p>
            <a:r>
              <a:rPr lang="en-US" dirty="0"/>
              <a:t>Accordingly, contracts must be carefully created and clear.</a:t>
            </a:r>
          </a:p>
          <a:p>
            <a:pPr marL="0" indent="0">
              <a:buNone/>
            </a:pPr>
            <a:endParaRPr lang="en-US" dirty="0"/>
          </a:p>
          <a:p>
            <a:endParaRPr lang="en-US" dirty="0"/>
          </a:p>
        </p:txBody>
      </p:sp>
    </p:spTree>
    <p:extLst>
      <p:ext uri="{BB962C8B-B14F-4D97-AF65-F5344CB8AC3E}">
        <p14:creationId xmlns:p14="http://schemas.microsoft.com/office/powerpoint/2010/main" val="3887683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B1D93-526F-92A7-46E0-5E87C4AD5139}"/>
              </a:ext>
            </a:extLst>
          </p:cNvPr>
          <p:cNvSpPr>
            <a:spLocks noGrp="1"/>
          </p:cNvSpPr>
          <p:nvPr>
            <p:ph type="title"/>
          </p:nvPr>
        </p:nvSpPr>
        <p:spPr>
          <a:xfrm>
            <a:off x="444500" y="542925"/>
            <a:ext cx="11214100" cy="1089529"/>
          </a:xfrm>
        </p:spPr>
        <p:txBody>
          <a:bodyPr/>
          <a:lstStyle/>
          <a:p>
            <a:r>
              <a:rPr lang="en-US" dirty="0"/>
              <a:t>Standardized State Services Contract Format </a:t>
            </a:r>
            <a:r>
              <a:rPr lang="en-US" sz="2000" dirty="0"/>
              <a:t>(SCM 4.08)</a:t>
            </a:r>
            <a:br>
              <a:rPr lang="en-US" sz="2000" dirty="0"/>
            </a:br>
            <a:br>
              <a:rPr lang="en-US" sz="2000" dirty="0"/>
            </a:br>
            <a:endParaRPr lang="en-US" sz="2000" dirty="0"/>
          </a:p>
        </p:txBody>
      </p:sp>
      <p:sp>
        <p:nvSpPr>
          <p:cNvPr id="3" name="Slide Number Placeholder 2">
            <a:extLst>
              <a:ext uri="{FF2B5EF4-FFF2-40B4-BE49-F238E27FC236}">
                <a16:creationId xmlns:a16="http://schemas.microsoft.com/office/drawing/2014/main" id="{102EEEA9-2160-996E-87D9-A013A53BADA1}"/>
              </a:ext>
            </a:extLst>
          </p:cNvPr>
          <p:cNvSpPr>
            <a:spLocks noGrp="1"/>
          </p:cNvSpPr>
          <p:nvPr>
            <p:ph type="sldNum" sz="quarter" idx="12"/>
          </p:nvPr>
        </p:nvSpPr>
        <p:spPr/>
        <p:txBody>
          <a:bodyPr/>
          <a:lstStyle/>
          <a:p>
            <a:fld id="{C263D6C4-4840-40CC-AC84-17E24B3B7BDE}" type="slidenum">
              <a:rPr lang="en-US" noProof="0" smtClean="0"/>
              <a:pPr/>
              <a:t>24</a:t>
            </a:fld>
            <a:endParaRPr lang="en-US" noProof="0" dirty="0"/>
          </a:p>
        </p:txBody>
      </p:sp>
      <p:sp>
        <p:nvSpPr>
          <p:cNvPr id="4" name="Text Placeholder 3">
            <a:extLst>
              <a:ext uri="{FF2B5EF4-FFF2-40B4-BE49-F238E27FC236}">
                <a16:creationId xmlns:a16="http://schemas.microsoft.com/office/drawing/2014/main" id="{3635A317-FB00-D390-8C07-D018A0628498}"/>
              </a:ext>
            </a:extLst>
          </p:cNvPr>
          <p:cNvSpPr>
            <a:spLocks noGrp="1"/>
          </p:cNvSpPr>
          <p:nvPr>
            <p:ph type="body" sz="quarter" idx="13"/>
          </p:nvPr>
        </p:nvSpPr>
        <p:spPr>
          <a:xfrm>
            <a:off x="444500" y="1371600"/>
            <a:ext cx="6718300" cy="4587498"/>
          </a:xfrm>
        </p:spPr>
        <p:txBody>
          <a:bodyPr/>
          <a:lstStyle/>
          <a:p>
            <a:r>
              <a:rPr lang="en-US" dirty="0"/>
              <a:t>State agencies are required to follow standard format which is:</a:t>
            </a:r>
          </a:p>
          <a:p>
            <a:pPr lvl="1"/>
            <a:r>
              <a:rPr lang="en-US" dirty="0"/>
              <a:t>Std 213 [contract page 1]</a:t>
            </a:r>
          </a:p>
          <a:p>
            <a:pPr lvl="1"/>
            <a:r>
              <a:rPr lang="en-US" dirty="0"/>
              <a:t>Exhibit A [Scope of Work]</a:t>
            </a:r>
          </a:p>
          <a:p>
            <a:pPr lvl="1"/>
            <a:r>
              <a:rPr lang="en-US" dirty="0"/>
              <a:t>Exhibit B [Budget and Payment Provisions]</a:t>
            </a:r>
          </a:p>
          <a:p>
            <a:pPr lvl="1"/>
            <a:r>
              <a:rPr lang="en-US" dirty="0"/>
              <a:t>Exhibit C [California’s standard terms incorporated by reference]</a:t>
            </a:r>
          </a:p>
          <a:p>
            <a:pPr marL="914400" lvl="2" indent="0">
              <a:buNone/>
            </a:pPr>
            <a:r>
              <a:rPr lang="en-US" dirty="0"/>
              <a:t>The current terms required for all Non-IT services contracts are located on the DGS-OLS webpage. The General Terms (GTCs) are used unless the contract is with another California state agency (GIA) or is a UC or CSU (UC):</a:t>
            </a:r>
          </a:p>
          <a:p>
            <a:pPr lvl="3"/>
            <a:r>
              <a:rPr lang="en-US" dirty="0"/>
              <a:t>Non-IT services contracts: GTC 04/2017</a:t>
            </a:r>
          </a:p>
          <a:p>
            <a:pPr lvl="3"/>
            <a:r>
              <a:rPr lang="en-US" dirty="0"/>
              <a:t>Interagency agreements: GIA 11/2022</a:t>
            </a:r>
          </a:p>
          <a:p>
            <a:pPr lvl="3"/>
            <a:r>
              <a:rPr lang="en-US" dirty="0"/>
              <a:t>UC and CSU: UTC 220</a:t>
            </a:r>
          </a:p>
          <a:p>
            <a:pPr lvl="1"/>
            <a:r>
              <a:rPr lang="en-US" dirty="0"/>
              <a:t>Exhibit D etc. [Additional special terms as needed]</a:t>
            </a:r>
          </a:p>
          <a:p>
            <a:pPr lvl="2"/>
            <a:r>
              <a:rPr lang="en-US" dirty="0"/>
              <a:t>Examples: Statutorily required terms for consulting contracts; statutorily required terms for a specific department; termination for convenience/30-day cancellation by the state; security; intellectual property; HIPAA and privacy</a:t>
            </a:r>
          </a:p>
          <a:p>
            <a:r>
              <a:rPr lang="en-US" dirty="0"/>
              <a:t>Agencies may add additional exhibits/attachments as needed</a:t>
            </a:r>
          </a:p>
        </p:txBody>
      </p:sp>
    </p:spTree>
    <p:extLst>
      <p:ext uri="{BB962C8B-B14F-4D97-AF65-F5344CB8AC3E}">
        <p14:creationId xmlns:p14="http://schemas.microsoft.com/office/powerpoint/2010/main" val="3500968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C0CA0-80A2-CDDC-C89C-44D42DD86190}"/>
              </a:ext>
            </a:extLst>
          </p:cNvPr>
          <p:cNvSpPr>
            <a:spLocks noGrp="1"/>
          </p:cNvSpPr>
          <p:nvPr>
            <p:ph type="title"/>
          </p:nvPr>
        </p:nvSpPr>
        <p:spPr/>
        <p:txBody>
          <a:bodyPr/>
          <a:lstStyle/>
          <a:p>
            <a:r>
              <a:rPr lang="en-US" dirty="0"/>
              <a:t>Exhibit C – GTCs and Contractor Certification Clauses</a:t>
            </a:r>
          </a:p>
        </p:txBody>
      </p:sp>
      <p:sp>
        <p:nvSpPr>
          <p:cNvPr id="3" name="Slide Number Placeholder 2">
            <a:extLst>
              <a:ext uri="{FF2B5EF4-FFF2-40B4-BE49-F238E27FC236}">
                <a16:creationId xmlns:a16="http://schemas.microsoft.com/office/drawing/2014/main" id="{AF0CE140-BE80-D6A8-9B14-E083AF690DB2}"/>
              </a:ext>
            </a:extLst>
          </p:cNvPr>
          <p:cNvSpPr>
            <a:spLocks noGrp="1"/>
          </p:cNvSpPr>
          <p:nvPr>
            <p:ph type="sldNum" sz="quarter" idx="12"/>
          </p:nvPr>
        </p:nvSpPr>
        <p:spPr/>
        <p:txBody>
          <a:bodyPr/>
          <a:lstStyle/>
          <a:p>
            <a:fld id="{C263D6C4-4840-40CC-AC84-17E24B3B7BDE}" type="slidenum">
              <a:rPr lang="en-US" noProof="0" smtClean="0"/>
              <a:pPr/>
              <a:t>25</a:t>
            </a:fld>
            <a:endParaRPr lang="en-US" noProof="0" dirty="0"/>
          </a:p>
        </p:txBody>
      </p:sp>
      <p:sp>
        <p:nvSpPr>
          <p:cNvPr id="4" name="Text Placeholder 3">
            <a:extLst>
              <a:ext uri="{FF2B5EF4-FFF2-40B4-BE49-F238E27FC236}">
                <a16:creationId xmlns:a16="http://schemas.microsoft.com/office/drawing/2014/main" id="{32D9C838-FA9C-BCF7-F213-AC79A359DE2F}"/>
              </a:ext>
            </a:extLst>
          </p:cNvPr>
          <p:cNvSpPr>
            <a:spLocks noGrp="1"/>
          </p:cNvSpPr>
          <p:nvPr>
            <p:ph type="body" sz="quarter" idx="13"/>
          </p:nvPr>
        </p:nvSpPr>
        <p:spPr>
          <a:xfrm>
            <a:off x="444500" y="1625385"/>
            <a:ext cx="8199168" cy="4093243"/>
          </a:xfrm>
        </p:spPr>
        <p:txBody>
          <a:bodyPr/>
          <a:lstStyle/>
          <a:p>
            <a:r>
              <a:rPr lang="en-US" dirty="0"/>
              <a:t>The GTCs must be used for all non-IT services contracts, except interagency agreements (which use the GIAs) and UC/CSU agreements (which use the UTCs).</a:t>
            </a:r>
          </a:p>
          <a:p>
            <a:endParaRPr lang="en-US" dirty="0"/>
          </a:p>
          <a:p>
            <a:r>
              <a:rPr lang="en-US" dirty="0"/>
              <a:t>The GTCs incorporate by reference an additional set of terms called Contractor Certification Clauses (CCCs).  </a:t>
            </a:r>
          </a:p>
          <a:p>
            <a:pPr lvl="1"/>
            <a:r>
              <a:rPr lang="en-US" dirty="0"/>
              <a:t>The current GTCs and CCCs are available on the DGS-OLS website, along with archived versions.</a:t>
            </a:r>
          </a:p>
          <a:p>
            <a:pPr lvl="1"/>
            <a:endParaRPr lang="en-US" dirty="0"/>
          </a:p>
          <a:p>
            <a:r>
              <a:rPr lang="en-US" dirty="0"/>
              <a:t>As a general rule, GTCs and CCCs are not negotiable. If an agency has a unique circumstance they believe warrants a modification, the agency must seek pre-approval from DGS-OLS, supported by a written justification.</a:t>
            </a:r>
          </a:p>
        </p:txBody>
      </p:sp>
    </p:spTree>
    <p:extLst>
      <p:ext uri="{BB962C8B-B14F-4D97-AF65-F5344CB8AC3E}">
        <p14:creationId xmlns:p14="http://schemas.microsoft.com/office/powerpoint/2010/main" val="1113361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8050B-F463-C230-E6EC-382428FB39E2}"/>
              </a:ext>
            </a:extLst>
          </p:cNvPr>
          <p:cNvSpPr>
            <a:spLocks noGrp="1"/>
          </p:cNvSpPr>
          <p:nvPr>
            <p:ph type="title"/>
          </p:nvPr>
        </p:nvSpPr>
        <p:spPr/>
        <p:txBody>
          <a:bodyPr/>
          <a:lstStyle/>
          <a:p>
            <a:r>
              <a:rPr lang="en-US" dirty="0"/>
              <a:t>Contract signatures</a:t>
            </a:r>
          </a:p>
        </p:txBody>
      </p:sp>
      <p:sp>
        <p:nvSpPr>
          <p:cNvPr id="3" name="Slide Number Placeholder 2">
            <a:extLst>
              <a:ext uri="{FF2B5EF4-FFF2-40B4-BE49-F238E27FC236}">
                <a16:creationId xmlns:a16="http://schemas.microsoft.com/office/drawing/2014/main" id="{F83CCC8A-3BCD-713D-3DDE-F47C89512313}"/>
              </a:ext>
            </a:extLst>
          </p:cNvPr>
          <p:cNvSpPr>
            <a:spLocks noGrp="1"/>
          </p:cNvSpPr>
          <p:nvPr>
            <p:ph type="sldNum" sz="quarter" idx="12"/>
          </p:nvPr>
        </p:nvSpPr>
        <p:spPr/>
        <p:txBody>
          <a:bodyPr/>
          <a:lstStyle/>
          <a:p>
            <a:fld id="{C263D6C4-4840-40CC-AC84-17E24B3B7BDE}" type="slidenum">
              <a:rPr lang="en-US" noProof="0" smtClean="0"/>
              <a:pPr/>
              <a:t>26</a:t>
            </a:fld>
            <a:endParaRPr lang="en-US" noProof="0" dirty="0"/>
          </a:p>
        </p:txBody>
      </p:sp>
      <p:sp>
        <p:nvSpPr>
          <p:cNvPr id="4" name="Text Placeholder 3">
            <a:extLst>
              <a:ext uri="{FF2B5EF4-FFF2-40B4-BE49-F238E27FC236}">
                <a16:creationId xmlns:a16="http://schemas.microsoft.com/office/drawing/2014/main" id="{2D421FE7-1ED3-6119-D519-7E57533A3481}"/>
              </a:ext>
            </a:extLst>
          </p:cNvPr>
          <p:cNvSpPr>
            <a:spLocks noGrp="1"/>
          </p:cNvSpPr>
          <p:nvPr>
            <p:ph type="body" sz="quarter" idx="13"/>
          </p:nvPr>
        </p:nvSpPr>
        <p:spPr/>
        <p:txBody>
          <a:bodyPr/>
          <a:lstStyle/>
          <a:p>
            <a:r>
              <a:rPr lang="en-US" dirty="0"/>
              <a:t>Contracts must be signed by both contracting parties. </a:t>
            </a:r>
          </a:p>
          <a:p>
            <a:r>
              <a:rPr lang="en-US" dirty="0"/>
              <a:t>The Std 213 form has signature blocks that should be fully completed [Agency name, address, signature and printed name, title, date].</a:t>
            </a:r>
          </a:p>
          <a:p>
            <a:r>
              <a:rPr lang="en-US" dirty="0"/>
              <a:t>Authority to sign a contract - See SCM 2.06.</a:t>
            </a:r>
          </a:p>
          <a:p>
            <a:r>
              <a:rPr lang="en-US" dirty="0"/>
              <a:t>Persons signing on behalf of the state should have documented delegated signature authority from the head of the agency/department.</a:t>
            </a:r>
          </a:p>
          <a:p>
            <a:r>
              <a:rPr lang="en-US" dirty="0"/>
              <a:t>If the agency or contractor is an entity such as a board or commission, the person signing must have documented authority from the entity to sign on its behalf (such as an enacted board rule or a resolution). See SCM 2.06.B and C.</a:t>
            </a:r>
          </a:p>
        </p:txBody>
      </p:sp>
    </p:spTree>
    <p:extLst>
      <p:ext uri="{BB962C8B-B14F-4D97-AF65-F5344CB8AC3E}">
        <p14:creationId xmlns:p14="http://schemas.microsoft.com/office/powerpoint/2010/main" val="3053986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3D63D-3975-F23E-8D2B-AFCBF0641D79}"/>
              </a:ext>
            </a:extLst>
          </p:cNvPr>
          <p:cNvSpPr>
            <a:spLocks noGrp="1"/>
          </p:cNvSpPr>
          <p:nvPr>
            <p:ph type="title"/>
          </p:nvPr>
        </p:nvSpPr>
        <p:spPr/>
        <p:txBody>
          <a:bodyPr/>
          <a:lstStyle/>
          <a:p>
            <a:r>
              <a:rPr lang="en-US" dirty="0"/>
              <a:t>Format for Amendments</a:t>
            </a:r>
          </a:p>
        </p:txBody>
      </p:sp>
      <p:sp>
        <p:nvSpPr>
          <p:cNvPr id="3" name="Slide Number Placeholder 2">
            <a:extLst>
              <a:ext uri="{FF2B5EF4-FFF2-40B4-BE49-F238E27FC236}">
                <a16:creationId xmlns:a16="http://schemas.microsoft.com/office/drawing/2014/main" id="{E1F96484-610A-0B4F-2CB2-24D610987D2E}"/>
              </a:ext>
            </a:extLst>
          </p:cNvPr>
          <p:cNvSpPr>
            <a:spLocks noGrp="1"/>
          </p:cNvSpPr>
          <p:nvPr>
            <p:ph type="sldNum" sz="quarter" idx="12"/>
          </p:nvPr>
        </p:nvSpPr>
        <p:spPr/>
        <p:txBody>
          <a:bodyPr/>
          <a:lstStyle/>
          <a:p>
            <a:fld id="{C263D6C4-4840-40CC-AC84-17E24B3B7BDE}" type="slidenum">
              <a:rPr lang="en-US" noProof="0" smtClean="0"/>
              <a:pPr/>
              <a:t>27</a:t>
            </a:fld>
            <a:endParaRPr lang="en-US" noProof="0" dirty="0"/>
          </a:p>
        </p:txBody>
      </p:sp>
      <p:sp>
        <p:nvSpPr>
          <p:cNvPr id="4" name="Text Placeholder 3">
            <a:extLst>
              <a:ext uri="{FF2B5EF4-FFF2-40B4-BE49-F238E27FC236}">
                <a16:creationId xmlns:a16="http://schemas.microsoft.com/office/drawing/2014/main" id="{DD428256-CBE6-9B0A-E0D4-5DB9027AE92B}"/>
              </a:ext>
            </a:extLst>
          </p:cNvPr>
          <p:cNvSpPr>
            <a:spLocks noGrp="1"/>
          </p:cNvSpPr>
          <p:nvPr>
            <p:ph type="body" sz="quarter" idx="13"/>
          </p:nvPr>
        </p:nvSpPr>
        <p:spPr/>
        <p:txBody>
          <a:bodyPr/>
          <a:lstStyle/>
          <a:p>
            <a:r>
              <a:rPr lang="en-US" dirty="0"/>
              <a:t>Use Std 213A form for page 1. Attach exhibits as needed.</a:t>
            </a:r>
          </a:p>
          <a:p>
            <a:r>
              <a:rPr lang="en-US" dirty="0"/>
              <a:t>Same clarity, formality and signature requirements as an original contract.</a:t>
            </a:r>
          </a:p>
          <a:p>
            <a:r>
              <a:rPr lang="en-US" dirty="0"/>
              <a:t>Use common-sense approach to content and clarity. For example:</a:t>
            </a:r>
          </a:p>
          <a:p>
            <a:pPr lvl="1"/>
            <a:r>
              <a:rPr lang="en-US" dirty="0"/>
              <a:t>Some amendments only require 1 page. Such as exercising an option year where the scope, timing of performance, and rates are identical to the original term.</a:t>
            </a:r>
          </a:p>
          <a:p>
            <a:pPr lvl="1"/>
            <a:r>
              <a:rPr lang="en-US" dirty="0"/>
              <a:t>Some amendments require additional pages to explain what the amendment is adding or changing</a:t>
            </a:r>
          </a:p>
          <a:p>
            <a:pPr lvl="2"/>
            <a:r>
              <a:rPr lang="en-US" dirty="0"/>
              <a:t>For example in a no-bid contract with UC, the parties might be adding a new task with a detailed budget for the new task.</a:t>
            </a:r>
          </a:p>
          <a:p>
            <a:pPr lvl="1"/>
            <a:r>
              <a:rPr lang="en-US" dirty="0"/>
              <a:t>Some amendments use strike-through to clearly show parts are removed and underline to show parts added.  </a:t>
            </a:r>
          </a:p>
        </p:txBody>
      </p:sp>
    </p:spTree>
    <p:extLst>
      <p:ext uri="{BB962C8B-B14F-4D97-AF65-F5344CB8AC3E}">
        <p14:creationId xmlns:p14="http://schemas.microsoft.com/office/powerpoint/2010/main" val="3158873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7E861-41AC-0FEE-2926-E0E598D3CCD4}"/>
              </a:ext>
            </a:extLst>
          </p:cNvPr>
          <p:cNvSpPr>
            <a:spLocks noGrp="1"/>
          </p:cNvSpPr>
          <p:nvPr>
            <p:ph type="title"/>
          </p:nvPr>
        </p:nvSpPr>
        <p:spPr>
          <a:xfrm>
            <a:off x="444500" y="542925"/>
            <a:ext cx="11214100" cy="1495102"/>
          </a:xfrm>
        </p:spPr>
        <p:txBody>
          <a:bodyPr/>
          <a:lstStyle/>
          <a:p>
            <a:r>
              <a:rPr lang="en-US" sz="4400" dirty="0"/>
              <a:t>Concepts to Consider Before Contracting </a:t>
            </a:r>
            <a:r>
              <a:rPr lang="en-US" sz="2800" dirty="0"/>
              <a:t>(SCM 2.03, SCM chapter 2 Appendix)</a:t>
            </a:r>
            <a:br>
              <a:rPr lang="en-US" sz="2800" dirty="0"/>
            </a:br>
            <a:br>
              <a:rPr lang="en-US" sz="2800" dirty="0"/>
            </a:br>
            <a:endParaRPr lang="en-US" sz="2800" dirty="0"/>
          </a:p>
        </p:txBody>
      </p:sp>
      <p:sp>
        <p:nvSpPr>
          <p:cNvPr id="3" name="Slide Number Placeholder 2">
            <a:extLst>
              <a:ext uri="{FF2B5EF4-FFF2-40B4-BE49-F238E27FC236}">
                <a16:creationId xmlns:a16="http://schemas.microsoft.com/office/drawing/2014/main" id="{18AC215E-E082-716D-CAD5-49D40472CD70}"/>
              </a:ext>
            </a:extLst>
          </p:cNvPr>
          <p:cNvSpPr>
            <a:spLocks noGrp="1"/>
          </p:cNvSpPr>
          <p:nvPr>
            <p:ph type="sldNum" sz="quarter" idx="12"/>
          </p:nvPr>
        </p:nvSpPr>
        <p:spPr/>
        <p:txBody>
          <a:bodyPr/>
          <a:lstStyle/>
          <a:p>
            <a:fld id="{C263D6C4-4840-40CC-AC84-17E24B3B7BDE}" type="slidenum">
              <a:rPr lang="en-US" noProof="0" smtClean="0"/>
              <a:pPr/>
              <a:t>28</a:t>
            </a:fld>
            <a:endParaRPr lang="en-US" noProof="0" dirty="0"/>
          </a:p>
        </p:txBody>
      </p:sp>
      <p:sp>
        <p:nvSpPr>
          <p:cNvPr id="4" name="Text Placeholder 3">
            <a:extLst>
              <a:ext uri="{FF2B5EF4-FFF2-40B4-BE49-F238E27FC236}">
                <a16:creationId xmlns:a16="http://schemas.microsoft.com/office/drawing/2014/main" id="{135354E7-B042-954C-A04C-B15FA780EFA4}"/>
              </a:ext>
            </a:extLst>
          </p:cNvPr>
          <p:cNvSpPr>
            <a:spLocks noGrp="1"/>
          </p:cNvSpPr>
          <p:nvPr>
            <p:ph type="body" sz="quarter" idx="13"/>
          </p:nvPr>
        </p:nvSpPr>
        <p:spPr>
          <a:xfrm>
            <a:off x="444500" y="2403231"/>
            <a:ext cx="6718300" cy="3315397"/>
          </a:xfrm>
        </p:spPr>
        <p:txBody>
          <a:bodyPr/>
          <a:lstStyle/>
          <a:p>
            <a:r>
              <a:rPr lang="en-US" dirty="0"/>
              <a:t>Timing – When are services needed? Sufficient time must be allowed for internal processes, bidding, and approvals.</a:t>
            </a:r>
          </a:p>
          <a:p>
            <a:r>
              <a:rPr lang="en-US" dirty="0"/>
              <a:t>Civil Service mandate – Government Code section 19130; SCM 7.05</a:t>
            </a:r>
          </a:p>
          <a:p>
            <a:r>
              <a:rPr lang="en-US" dirty="0"/>
              <a:t>Funding – Must be identified and encumbered in advance</a:t>
            </a:r>
          </a:p>
          <a:p>
            <a:r>
              <a:rPr lang="en-US" dirty="0"/>
              <a:t>Approvals – What internal and external approvals will be needed</a:t>
            </a:r>
          </a:p>
          <a:p>
            <a:r>
              <a:rPr lang="en-US" dirty="0"/>
              <a:t>Specifically what services and deliverables are needed?</a:t>
            </a:r>
          </a:p>
          <a:p>
            <a:r>
              <a:rPr lang="en-US" dirty="0"/>
              <a:t>What qualifications and experience should contractor have?</a:t>
            </a:r>
          </a:p>
          <a:p>
            <a:r>
              <a:rPr lang="en-US" dirty="0"/>
              <a:t>What methods for award are available?</a:t>
            </a:r>
          </a:p>
          <a:p>
            <a:r>
              <a:rPr lang="en-US" dirty="0"/>
              <a:t>Do any unique codes and terms apply based on type of service?</a:t>
            </a:r>
          </a:p>
          <a:p>
            <a:endParaRPr lang="en-US" dirty="0"/>
          </a:p>
        </p:txBody>
      </p:sp>
    </p:spTree>
    <p:extLst>
      <p:ext uri="{BB962C8B-B14F-4D97-AF65-F5344CB8AC3E}">
        <p14:creationId xmlns:p14="http://schemas.microsoft.com/office/powerpoint/2010/main" val="2886007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EA257-3252-5D35-CFF8-67AA28F206F0}"/>
              </a:ext>
            </a:extLst>
          </p:cNvPr>
          <p:cNvSpPr>
            <a:spLocks noGrp="1"/>
          </p:cNvSpPr>
          <p:nvPr>
            <p:ph type="title"/>
          </p:nvPr>
        </p:nvSpPr>
        <p:spPr>
          <a:xfrm>
            <a:off x="444500" y="542925"/>
            <a:ext cx="11214100" cy="978729"/>
          </a:xfrm>
        </p:spPr>
        <p:txBody>
          <a:bodyPr/>
          <a:lstStyle/>
          <a:p>
            <a:r>
              <a:rPr lang="en-US" dirty="0"/>
              <a:t>Special rules and provisions applicable to certain types of contracts</a:t>
            </a:r>
          </a:p>
        </p:txBody>
      </p:sp>
      <p:sp>
        <p:nvSpPr>
          <p:cNvPr id="3" name="Slide Number Placeholder 2">
            <a:extLst>
              <a:ext uri="{FF2B5EF4-FFF2-40B4-BE49-F238E27FC236}">
                <a16:creationId xmlns:a16="http://schemas.microsoft.com/office/drawing/2014/main" id="{3A00F245-5EDE-6AE6-E6FE-605BADED2B99}"/>
              </a:ext>
            </a:extLst>
          </p:cNvPr>
          <p:cNvSpPr>
            <a:spLocks noGrp="1"/>
          </p:cNvSpPr>
          <p:nvPr>
            <p:ph type="sldNum" sz="quarter" idx="12"/>
          </p:nvPr>
        </p:nvSpPr>
        <p:spPr/>
        <p:txBody>
          <a:bodyPr/>
          <a:lstStyle/>
          <a:p>
            <a:fld id="{C263D6C4-4840-40CC-AC84-17E24B3B7BDE}" type="slidenum">
              <a:rPr lang="en-US" noProof="0" smtClean="0"/>
              <a:pPr/>
              <a:t>29</a:t>
            </a:fld>
            <a:endParaRPr lang="en-US" noProof="0" dirty="0"/>
          </a:p>
        </p:txBody>
      </p:sp>
      <p:sp>
        <p:nvSpPr>
          <p:cNvPr id="4" name="Text Placeholder 3">
            <a:extLst>
              <a:ext uri="{FF2B5EF4-FFF2-40B4-BE49-F238E27FC236}">
                <a16:creationId xmlns:a16="http://schemas.microsoft.com/office/drawing/2014/main" id="{ED30C34C-28E5-8BC8-A2D8-160204E5A450}"/>
              </a:ext>
            </a:extLst>
          </p:cNvPr>
          <p:cNvSpPr>
            <a:spLocks noGrp="1"/>
          </p:cNvSpPr>
          <p:nvPr>
            <p:ph type="body" sz="quarter" idx="13"/>
          </p:nvPr>
        </p:nvSpPr>
        <p:spPr/>
        <p:txBody>
          <a:bodyPr/>
          <a:lstStyle/>
          <a:p>
            <a:pPr marL="0" indent="0">
              <a:buNone/>
            </a:pPr>
            <a:r>
              <a:rPr lang="en-US" dirty="0"/>
              <a:t>Some types of contracts have additional specific required steps and/or language. Examples include:</a:t>
            </a:r>
          </a:p>
          <a:p>
            <a:r>
              <a:rPr lang="en-US" dirty="0"/>
              <a:t>Consulting services - see SCM 2.07 and 3.02</a:t>
            </a:r>
          </a:p>
          <a:p>
            <a:r>
              <a:rPr lang="en-US" dirty="0"/>
              <a:t>Services listed in Govt. Code §19134 (janitorial, housekeeping, custodian, food service, security guard, laundry, window cleaning) – see SCM 3.14</a:t>
            </a:r>
          </a:p>
          <a:p>
            <a:r>
              <a:rPr lang="en-US" dirty="0"/>
              <a:t>Legal services – see SCM 3.07</a:t>
            </a:r>
          </a:p>
          <a:p>
            <a:pPr marL="0" indent="0">
              <a:buNone/>
            </a:pPr>
            <a:endParaRPr lang="en-US" dirty="0"/>
          </a:p>
          <a:p>
            <a:pPr marL="0" indent="0">
              <a:buNone/>
            </a:pPr>
            <a:r>
              <a:rPr lang="en-US" dirty="0"/>
              <a:t>Some services require Labor Code prevailing wages (e.g., moving, construction, installation of modular furniture) – see, e.g., SCM 3.25 and SCM chapter 10</a:t>
            </a:r>
          </a:p>
          <a:p>
            <a:pPr marL="0" indent="0">
              <a:buNone/>
            </a:pPr>
            <a:endParaRPr lang="en-US" dirty="0"/>
          </a:p>
        </p:txBody>
      </p:sp>
    </p:spTree>
    <p:extLst>
      <p:ext uri="{BB962C8B-B14F-4D97-AF65-F5344CB8AC3E}">
        <p14:creationId xmlns:p14="http://schemas.microsoft.com/office/powerpoint/2010/main" val="4258255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9B1AF-5F3F-98C6-8AF7-C7DF4EF1B2A0}"/>
              </a:ext>
            </a:extLst>
          </p:cNvPr>
          <p:cNvSpPr>
            <a:spLocks noGrp="1"/>
          </p:cNvSpPr>
          <p:nvPr>
            <p:ph type="title"/>
          </p:nvPr>
        </p:nvSpPr>
        <p:spPr/>
        <p:txBody>
          <a:bodyPr/>
          <a:lstStyle/>
          <a:p>
            <a:r>
              <a:rPr lang="en-US" dirty="0"/>
              <a:t>Contract Characterization – What are you buying?</a:t>
            </a:r>
          </a:p>
        </p:txBody>
      </p:sp>
      <p:sp>
        <p:nvSpPr>
          <p:cNvPr id="3" name="Slide Number Placeholder 2">
            <a:extLst>
              <a:ext uri="{FF2B5EF4-FFF2-40B4-BE49-F238E27FC236}">
                <a16:creationId xmlns:a16="http://schemas.microsoft.com/office/drawing/2014/main" id="{9A135328-3EAA-16EA-F62B-07FD50DBE59D}"/>
              </a:ext>
            </a:extLst>
          </p:cNvPr>
          <p:cNvSpPr>
            <a:spLocks noGrp="1"/>
          </p:cNvSpPr>
          <p:nvPr>
            <p:ph type="sldNum" sz="quarter" idx="12"/>
          </p:nvPr>
        </p:nvSpPr>
        <p:spPr/>
        <p:txBody>
          <a:bodyPr/>
          <a:lstStyle/>
          <a:p>
            <a:fld id="{C263D6C4-4840-40CC-AC84-17E24B3B7BDE}" type="slidenum">
              <a:rPr lang="en-US" noProof="0" smtClean="0"/>
              <a:pPr/>
              <a:t>3</a:t>
            </a:fld>
            <a:endParaRPr lang="en-US" noProof="0" dirty="0"/>
          </a:p>
        </p:txBody>
      </p:sp>
      <p:sp>
        <p:nvSpPr>
          <p:cNvPr id="4" name="Text Placeholder 3">
            <a:extLst>
              <a:ext uri="{FF2B5EF4-FFF2-40B4-BE49-F238E27FC236}">
                <a16:creationId xmlns:a16="http://schemas.microsoft.com/office/drawing/2014/main" id="{36C85B82-80C2-CB3D-CEED-82E59B1918D8}"/>
              </a:ext>
            </a:extLst>
          </p:cNvPr>
          <p:cNvSpPr>
            <a:spLocks noGrp="1"/>
          </p:cNvSpPr>
          <p:nvPr>
            <p:ph type="body" sz="quarter" idx="13"/>
          </p:nvPr>
        </p:nvSpPr>
        <p:spPr/>
        <p:txBody>
          <a:bodyPr/>
          <a:lstStyle/>
          <a:p>
            <a:r>
              <a:rPr lang="en-US" dirty="0"/>
              <a:t>To ensure contracts are clear and comply with state contracting requirements, it is important to first properly characterize what your agency is buying.</a:t>
            </a:r>
          </a:p>
          <a:p>
            <a:r>
              <a:rPr lang="en-US" dirty="0"/>
              <a:t>Is it:</a:t>
            </a:r>
          </a:p>
          <a:p>
            <a:pPr lvl="1"/>
            <a:r>
              <a:rPr lang="en-US" dirty="0"/>
              <a:t>Services</a:t>
            </a:r>
          </a:p>
          <a:p>
            <a:pPr lvl="1"/>
            <a:r>
              <a:rPr lang="en-US" dirty="0"/>
              <a:t>Goods</a:t>
            </a:r>
          </a:p>
          <a:p>
            <a:pPr lvl="1"/>
            <a:r>
              <a:rPr lang="en-US" dirty="0"/>
              <a:t>Information Technology (IT) Goods or Services</a:t>
            </a:r>
          </a:p>
          <a:p>
            <a:pPr lvl="1"/>
            <a:r>
              <a:rPr lang="en-US" dirty="0"/>
              <a:t>Public Works/Construction</a:t>
            </a:r>
          </a:p>
          <a:p>
            <a:pPr lvl="1"/>
            <a:r>
              <a:rPr lang="en-US" dirty="0"/>
              <a:t>Architect &amp; Engineering ( A&amp;E)</a:t>
            </a:r>
          </a:p>
        </p:txBody>
      </p:sp>
    </p:spTree>
    <p:extLst>
      <p:ext uri="{BB962C8B-B14F-4D97-AF65-F5344CB8AC3E}">
        <p14:creationId xmlns:p14="http://schemas.microsoft.com/office/powerpoint/2010/main" val="3643258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17184-D177-39A5-465E-838AA912E4AC}"/>
              </a:ext>
            </a:extLst>
          </p:cNvPr>
          <p:cNvSpPr>
            <a:spLocks noGrp="1"/>
          </p:cNvSpPr>
          <p:nvPr>
            <p:ph type="title"/>
          </p:nvPr>
        </p:nvSpPr>
        <p:spPr/>
        <p:txBody>
          <a:bodyPr/>
          <a:lstStyle/>
          <a:p>
            <a:r>
              <a:rPr lang="en-US" dirty="0"/>
              <a:t>Other statutory contract requirements</a:t>
            </a:r>
          </a:p>
        </p:txBody>
      </p:sp>
      <p:sp>
        <p:nvSpPr>
          <p:cNvPr id="3" name="Slide Number Placeholder 2">
            <a:extLst>
              <a:ext uri="{FF2B5EF4-FFF2-40B4-BE49-F238E27FC236}">
                <a16:creationId xmlns:a16="http://schemas.microsoft.com/office/drawing/2014/main" id="{565190AC-0407-2AD4-33B3-366F62505021}"/>
              </a:ext>
            </a:extLst>
          </p:cNvPr>
          <p:cNvSpPr>
            <a:spLocks noGrp="1"/>
          </p:cNvSpPr>
          <p:nvPr>
            <p:ph type="sldNum" sz="quarter" idx="12"/>
          </p:nvPr>
        </p:nvSpPr>
        <p:spPr/>
        <p:txBody>
          <a:bodyPr/>
          <a:lstStyle/>
          <a:p>
            <a:fld id="{C263D6C4-4840-40CC-AC84-17E24B3B7BDE}" type="slidenum">
              <a:rPr lang="en-US" noProof="0" smtClean="0"/>
              <a:pPr/>
              <a:t>30</a:t>
            </a:fld>
            <a:endParaRPr lang="en-US" noProof="0" dirty="0"/>
          </a:p>
        </p:txBody>
      </p:sp>
      <p:sp>
        <p:nvSpPr>
          <p:cNvPr id="4" name="Text Placeholder 3">
            <a:extLst>
              <a:ext uri="{FF2B5EF4-FFF2-40B4-BE49-F238E27FC236}">
                <a16:creationId xmlns:a16="http://schemas.microsoft.com/office/drawing/2014/main" id="{15036A0D-E9D2-B4A2-2536-FD372D0FC76D}"/>
              </a:ext>
            </a:extLst>
          </p:cNvPr>
          <p:cNvSpPr>
            <a:spLocks noGrp="1"/>
          </p:cNvSpPr>
          <p:nvPr>
            <p:ph type="body" sz="quarter" idx="13"/>
          </p:nvPr>
        </p:nvSpPr>
        <p:spPr>
          <a:xfrm>
            <a:off x="444500" y="1294109"/>
            <a:ext cx="6718300" cy="4858718"/>
          </a:xfrm>
        </p:spPr>
        <p:txBody>
          <a:bodyPr/>
          <a:lstStyle/>
          <a:p>
            <a:pPr marL="0" indent="0">
              <a:buNone/>
            </a:pPr>
            <a:r>
              <a:rPr lang="en-US" dirty="0"/>
              <a:t>There are laws that impose additional specific language and/or steps for state contracts. These must be built into agencies’ processes and templates. For example:</a:t>
            </a:r>
          </a:p>
          <a:p>
            <a:endParaRPr lang="en-US" sz="800" u="sng" dirty="0"/>
          </a:p>
          <a:p>
            <a:r>
              <a:rPr lang="en-US" u="sng" dirty="0"/>
              <a:t>Civil Rights</a:t>
            </a:r>
            <a:r>
              <a:rPr lang="en-US" dirty="0"/>
              <a:t> (Public Contract Code § 2010, SCM 3.33 and 7.65)</a:t>
            </a:r>
          </a:p>
          <a:p>
            <a:pPr lvl="1"/>
            <a:r>
              <a:rPr lang="en-US" dirty="0"/>
              <a:t>For contracts ≥ $100,000, have contractor execute Civil Rights form</a:t>
            </a:r>
          </a:p>
          <a:p>
            <a:r>
              <a:rPr lang="en-US" u="sng" dirty="0"/>
              <a:t>Darfur Contracting Act</a:t>
            </a:r>
            <a:r>
              <a:rPr lang="en-US" dirty="0"/>
              <a:t> (Public Contract Code § 10475, SCM 3.29)</a:t>
            </a:r>
          </a:p>
          <a:p>
            <a:pPr lvl="1"/>
            <a:r>
              <a:rPr lang="en-US" dirty="0"/>
              <a:t>Provide contractors the Darfur Certification form</a:t>
            </a:r>
          </a:p>
          <a:p>
            <a:r>
              <a:rPr lang="en-US" u="sng" dirty="0"/>
              <a:t>Iran Contracting Act</a:t>
            </a:r>
            <a:r>
              <a:rPr lang="en-US" dirty="0"/>
              <a:t> (Public Contract Code § 2202, SCM 3.30)</a:t>
            </a:r>
          </a:p>
          <a:p>
            <a:pPr lvl="1"/>
            <a:r>
              <a:rPr lang="en-US" dirty="0"/>
              <a:t>For contracts of ≥ $1,000,000, check list and have contractor certify</a:t>
            </a:r>
          </a:p>
          <a:p>
            <a:r>
              <a:rPr lang="en-US" u="sng" dirty="0"/>
              <a:t>Loss Leader</a:t>
            </a:r>
            <a:r>
              <a:rPr lang="en-US" dirty="0"/>
              <a:t> (Public Contract Code § 10344)</a:t>
            </a:r>
          </a:p>
          <a:p>
            <a:pPr lvl="1"/>
            <a:r>
              <a:rPr lang="en-US" dirty="0"/>
              <a:t>Include statutory wording in RFPs</a:t>
            </a:r>
          </a:p>
          <a:p>
            <a:r>
              <a:rPr lang="en-US" u="sng" dirty="0"/>
              <a:t>Tax Delinquencies</a:t>
            </a:r>
            <a:r>
              <a:rPr lang="en-US" dirty="0"/>
              <a:t> (Public Contract Code § 10295.4, SCM 3.32)</a:t>
            </a:r>
          </a:p>
          <a:p>
            <a:pPr lvl="1"/>
            <a:r>
              <a:rPr lang="en-US" dirty="0"/>
              <a:t>Check FTB </a:t>
            </a:r>
            <a:r>
              <a:rPr lang="en-US"/>
              <a:t>and CDTFA </a:t>
            </a:r>
            <a:r>
              <a:rPr lang="en-US" dirty="0"/>
              <a:t>websites for list of top 500 tax debtor lists before making award</a:t>
            </a:r>
          </a:p>
        </p:txBody>
      </p:sp>
    </p:spTree>
    <p:extLst>
      <p:ext uri="{BB962C8B-B14F-4D97-AF65-F5344CB8AC3E}">
        <p14:creationId xmlns:p14="http://schemas.microsoft.com/office/powerpoint/2010/main" val="21752272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9D278-80C2-26B7-AF4D-83C1910CDF29}"/>
              </a:ext>
            </a:extLst>
          </p:cNvPr>
          <p:cNvSpPr>
            <a:spLocks noGrp="1"/>
          </p:cNvSpPr>
          <p:nvPr>
            <p:ph type="title"/>
          </p:nvPr>
        </p:nvSpPr>
        <p:spPr/>
        <p:txBody>
          <a:bodyPr/>
          <a:lstStyle/>
          <a:p>
            <a:r>
              <a:rPr lang="en-US" dirty="0"/>
              <a:t>Required approvals</a:t>
            </a:r>
          </a:p>
        </p:txBody>
      </p:sp>
      <p:sp>
        <p:nvSpPr>
          <p:cNvPr id="3" name="Slide Number Placeholder 2">
            <a:extLst>
              <a:ext uri="{FF2B5EF4-FFF2-40B4-BE49-F238E27FC236}">
                <a16:creationId xmlns:a16="http://schemas.microsoft.com/office/drawing/2014/main" id="{F1D429A1-65DC-F2B0-DAFC-4EBB0E9EBC36}"/>
              </a:ext>
            </a:extLst>
          </p:cNvPr>
          <p:cNvSpPr>
            <a:spLocks noGrp="1"/>
          </p:cNvSpPr>
          <p:nvPr>
            <p:ph type="sldNum" sz="quarter" idx="12"/>
          </p:nvPr>
        </p:nvSpPr>
        <p:spPr/>
        <p:txBody>
          <a:bodyPr/>
          <a:lstStyle/>
          <a:p>
            <a:fld id="{C263D6C4-4840-40CC-AC84-17E24B3B7BDE}" type="slidenum">
              <a:rPr lang="en-US" noProof="0" smtClean="0"/>
              <a:pPr/>
              <a:t>31</a:t>
            </a:fld>
            <a:endParaRPr lang="en-US" noProof="0" dirty="0"/>
          </a:p>
        </p:txBody>
      </p:sp>
      <p:sp>
        <p:nvSpPr>
          <p:cNvPr id="4" name="Text Placeholder 3">
            <a:extLst>
              <a:ext uri="{FF2B5EF4-FFF2-40B4-BE49-F238E27FC236}">
                <a16:creationId xmlns:a16="http://schemas.microsoft.com/office/drawing/2014/main" id="{C9AF5868-AD3E-30A4-ECF5-142C4472E74D}"/>
              </a:ext>
            </a:extLst>
          </p:cNvPr>
          <p:cNvSpPr>
            <a:spLocks noGrp="1"/>
          </p:cNvSpPr>
          <p:nvPr>
            <p:ph type="body" sz="quarter" idx="13"/>
          </p:nvPr>
        </p:nvSpPr>
        <p:spPr/>
        <p:txBody>
          <a:bodyPr/>
          <a:lstStyle/>
          <a:p>
            <a:pPr marL="0" indent="0">
              <a:buNone/>
            </a:pPr>
            <a:r>
              <a:rPr lang="en-US" dirty="0"/>
              <a:t>When planning contracts, agencies need to be mindful of both internal and external approvals that are required</a:t>
            </a:r>
          </a:p>
          <a:p>
            <a:endParaRPr lang="en-US" dirty="0"/>
          </a:p>
          <a:p>
            <a:r>
              <a:rPr lang="en-US" dirty="0"/>
              <a:t>Internal – To help ensure compliance with laws and SCM, agencies should establish and follow their own internal procedures. For example: how to initiate a contract amendment, approving a solicitation prior to release, approving bid evaluation/selection, and required routing for decisions, approvals, and signatures </a:t>
            </a:r>
          </a:p>
          <a:p>
            <a:r>
              <a:rPr lang="en-US" dirty="0"/>
              <a:t>External – Agencies must also be aware of when approvals by other departments are required [see next slide]</a:t>
            </a:r>
          </a:p>
        </p:txBody>
      </p:sp>
    </p:spTree>
    <p:extLst>
      <p:ext uri="{BB962C8B-B14F-4D97-AF65-F5344CB8AC3E}">
        <p14:creationId xmlns:p14="http://schemas.microsoft.com/office/powerpoint/2010/main" val="37021166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B1034-3A3D-267D-E27F-7A0040E8A775}"/>
              </a:ext>
            </a:extLst>
          </p:cNvPr>
          <p:cNvSpPr>
            <a:spLocks noGrp="1"/>
          </p:cNvSpPr>
          <p:nvPr>
            <p:ph type="title"/>
          </p:nvPr>
        </p:nvSpPr>
        <p:spPr/>
        <p:txBody>
          <a:bodyPr/>
          <a:lstStyle/>
          <a:p>
            <a:r>
              <a:rPr lang="en-US" dirty="0"/>
              <a:t>External approvals - DGS</a:t>
            </a:r>
          </a:p>
        </p:txBody>
      </p:sp>
      <p:sp>
        <p:nvSpPr>
          <p:cNvPr id="3" name="Slide Number Placeholder 2">
            <a:extLst>
              <a:ext uri="{FF2B5EF4-FFF2-40B4-BE49-F238E27FC236}">
                <a16:creationId xmlns:a16="http://schemas.microsoft.com/office/drawing/2014/main" id="{D045205F-B75A-6280-4473-DDA48C5082B6}"/>
              </a:ext>
            </a:extLst>
          </p:cNvPr>
          <p:cNvSpPr>
            <a:spLocks noGrp="1"/>
          </p:cNvSpPr>
          <p:nvPr>
            <p:ph type="sldNum" sz="quarter" idx="12"/>
          </p:nvPr>
        </p:nvSpPr>
        <p:spPr/>
        <p:txBody>
          <a:bodyPr/>
          <a:lstStyle/>
          <a:p>
            <a:fld id="{C263D6C4-4840-40CC-AC84-17E24B3B7BDE}" type="slidenum">
              <a:rPr lang="en-US" noProof="0" smtClean="0"/>
              <a:pPr/>
              <a:t>32</a:t>
            </a:fld>
            <a:endParaRPr lang="en-US" noProof="0" dirty="0"/>
          </a:p>
        </p:txBody>
      </p:sp>
      <p:sp>
        <p:nvSpPr>
          <p:cNvPr id="4" name="Text Placeholder 3">
            <a:extLst>
              <a:ext uri="{FF2B5EF4-FFF2-40B4-BE49-F238E27FC236}">
                <a16:creationId xmlns:a16="http://schemas.microsoft.com/office/drawing/2014/main" id="{07D53320-5867-0CE0-8EC6-5905450C12CD}"/>
              </a:ext>
            </a:extLst>
          </p:cNvPr>
          <p:cNvSpPr>
            <a:spLocks noGrp="1"/>
          </p:cNvSpPr>
          <p:nvPr>
            <p:ph type="body" sz="quarter" idx="13"/>
          </p:nvPr>
        </p:nvSpPr>
        <p:spPr/>
        <p:txBody>
          <a:bodyPr/>
          <a:lstStyle/>
          <a:p>
            <a:pPr marL="0" indent="0">
              <a:buNone/>
            </a:pPr>
            <a:r>
              <a:rPr lang="en-US" dirty="0"/>
              <a:t>California law requires that non-IT services contracts be sent to DGS for approval. See SCM 4.03</a:t>
            </a:r>
          </a:p>
          <a:p>
            <a:r>
              <a:rPr lang="en-US" dirty="0"/>
              <a:t>The basic rule is non-IT services contracts over $50,000 require DGS approval.</a:t>
            </a:r>
          </a:p>
          <a:p>
            <a:pPr lvl="1"/>
            <a:r>
              <a:rPr lang="en-US" dirty="0"/>
              <a:t>Agencies can apply to DGS to raise the approval threshold to $150,000 – see SCM 4.05</a:t>
            </a:r>
          </a:p>
          <a:p>
            <a:pPr lvl="1"/>
            <a:r>
              <a:rPr lang="en-US" dirty="0"/>
              <a:t>DGS approval is not required if an agency has a clearly stated statutory exemption from Public Contract Code section 10295 and 10335 approval requirements</a:t>
            </a:r>
          </a:p>
          <a:p>
            <a:pPr lvl="1"/>
            <a:r>
              <a:rPr lang="en-US" dirty="0"/>
              <a:t>Interagency agreements that meet certain conditions are exempt from DGS approval if under $1,000,000 – see SCM 4.04.A.5</a:t>
            </a:r>
          </a:p>
          <a:p>
            <a:r>
              <a:rPr lang="en-US" dirty="0"/>
              <a:t>The DGS Office of Legal Services (DGS-OLS) is the division that receives and makes approval decisions on non-IT services contracts.</a:t>
            </a:r>
          </a:p>
          <a:p>
            <a:endParaRPr lang="en-US" dirty="0"/>
          </a:p>
        </p:txBody>
      </p:sp>
    </p:spTree>
    <p:extLst>
      <p:ext uri="{BB962C8B-B14F-4D97-AF65-F5344CB8AC3E}">
        <p14:creationId xmlns:p14="http://schemas.microsoft.com/office/powerpoint/2010/main" val="8451897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C8E7E-1B1C-4DAA-AE9F-867FA38F7316}"/>
              </a:ext>
            </a:extLst>
          </p:cNvPr>
          <p:cNvSpPr>
            <a:spLocks noGrp="1"/>
          </p:cNvSpPr>
          <p:nvPr>
            <p:ph type="title"/>
          </p:nvPr>
        </p:nvSpPr>
        <p:spPr/>
        <p:txBody>
          <a:bodyPr/>
          <a:lstStyle/>
          <a:p>
            <a:r>
              <a:rPr lang="en-US" dirty="0"/>
              <a:t>External approvals – Other (besides DGS)</a:t>
            </a:r>
          </a:p>
        </p:txBody>
      </p:sp>
      <p:sp>
        <p:nvSpPr>
          <p:cNvPr id="3" name="Slide Number Placeholder 2">
            <a:extLst>
              <a:ext uri="{FF2B5EF4-FFF2-40B4-BE49-F238E27FC236}">
                <a16:creationId xmlns:a16="http://schemas.microsoft.com/office/drawing/2014/main" id="{9B414667-5E20-8F91-6CF2-80D25209011A}"/>
              </a:ext>
            </a:extLst>
          </p:cNvPr>
          <p:cNvSpPr>
            <a:spLocks noGrp="1"/>
          </p:cNvSpPr>
          <p:nvPr>
            <p:ph type="sldNum" sz="quarter" idx="12"/>
          </p:nvPr>
        </p:nvSpPr>
        <p:spPr/>
        <p:txBody>
          <a:bodyPr/>
          <a:lstStyle/>
          <a:p>
            <a:fld id="{C263D6C4-4840-40CC-AC84-17E24B3B7BDE}" type="slidenum">
              <a:rPr lang="en-US" noProof="0" smtClean="0"/>
              <a:pPr/>
              <a:t>33</a:t>
            </a:fld>
            <a:endParaRPr lang="en-US" noProof="0" dirty="0"/>
          </a:p>
        </p:txBody>
      </p:sp>
      <p:sp>
        <p:nvSpPr>
          <p:cNvPr id="4" name="Text Placeholder 3">
            <a:extLst>
              <a:ext uri="{FF2B5EF4-FFF2-40B4-BE49-F238E27FC236}">
                <a16:creationId xmlns:a16="http://schemas.microsoft.com/office/drawing/2014/main" id="{2E5D94DF-717A-3CE3-12E8-9CA08211B04C}"/>
              </a:ext>
            </a:extLst>
          </p:cNvPr>
          <p:cNvSpPr>
            <a:spLocks noGrp="1"/>
          </p:cNvSpPr>
          <p:nvPr>
            <p:ph type="body" sz="quarter" idx="13"/>
          </p:nvPr>
        </p:nvSpPr>
        <p:spPr>
          <a:xfrm>
            <a:off x="444500" y="1348353"/>
            <a:ext cx="6718300" cy="4680488"/>
          </a:xfrm>
        </p:spPr>
        <p:txBody>
          <a:bodyPr/>
          <a:lstStyle/>
          <a:p>
            <a:pPr marL="0" indent="0">
              <a:buNone/>
            </a:pPr>
            <a:r>
              <a:rPr lang="en-US" dirty="0"/>
              <a:t>Some types of non-IT services contracts require additional approvals before submitting the final contract package to DGS-OLS for approval. (See, e.g., SCM 4.11.)  For example:</a:t>
            </a:r>
          </a:p>
          <a:p>
            <a:endParaRPr lang="en-US" dirty="0"/>
          </a:p>
          <a:p>
            <a:r>
              <a:rPr lang="en-US" dirty="0"/>
              <a:t>Contracts for hazardous activities require review and approval of the insurance by the DGS Office of Risk and Insurance Management (DGS-ORIM). (SCM 3.12, 7.40.)</a:t>
            </a:r>
          </a:p>
          <a:p>
            <a:r>
              <a:rPr lang="en-US" dirty="0"/>
              <a:t>The DGS-Office of State Publishing (DGS-OSP) preapproval is required before contracting out printing services.  (See Govt. Code § 14850; State Administrative Manual (SAM) 2800 et seq.)</a:t>
            </a:r>
          </a:p>
          <a:p>
            <a:r>
              <a:rPr lang="en-US" dirty="0"/>
              <a:t>Unless statutorily exempt, agencies must obtain Department of Justice (DOJ) approval before contracting out legal services. (See Govt. Code § 11040 et seq. and SCM 3.07.)</a:t>
            </a:r>
          </a:p>
          <a:p>
            <a:r>
              <a:rPr lang="en-US" dirty="0"/>
              <a:t>Use of a “fiscal agent” [contractor collecting or disbursing funds] requires preapproval from the Department of Finance (DOF). (SCM 3.24, SAM 8002.1)</a:t>
            </a:r>
          </a:p>
        </p:txBody>
      </p:sp>
    </p:spTree>
    <p:extLst>
      <p:ext uri="{BB962C8B-B14F-4D97-AF65-F5344CB8AC3E}">
        <p14:creationId xmlns:p14="http://schemas.microsoft.com/office/powerpoint/2010/main" val="32182381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ABB70-AE63-E9AB-DE99-6D0547E47D5B}"/>
              </a:ext>
            </a:extLst>
          </p:cNvPr>
          <p:cNvSpPr>
            <a:spLocks noGrp="1"/>
          </p:cNvSpPr>
          <p:nvPr>
            <p:ph type="title"/>
          </p:nvPr>
        </p:nvSpPr>
        <p:spPr/>
        <p:txBody>
          <a:bodyPr/>
          <a:lstStyle/>
          <a:p>
            <a:r>
              <a:rPr lang="en-US" dirty="0"/>
              <a:t>DGS-OLS ServiceNow Portal</a:t>
            </a:r>
          </a:p>
        </p:txBody>
      </p:sp>
      <p:sp>
        <p:nvSpPr>
          <p:cNvPr id="3" name="Slide Number Placeholder 2">
            <a:extLst>
              <a:ext uri="{FF2B5EF4-FFF2-40B4-BE49-F238E27FC236}">
                <a16:creationId xmlns:a16="http://schemas.microsoft.com/office/drawing/2014/main" id="{A7C85F83-A6E1-B754-0109-41D7ED11DEAE}"/>
              </a:ext>
            </a:extLst>
          </p:cNvPr>
          <p:cNvSpPr>
            <a:spLocks noGrp="1"/>
          </p:cNvSpPr>
          <p:nvPr>
            <p:ph type="sldNum" sz="quarter" idx="12"/>
          </p:nvPr>
        </p:nvSpPr>
        <p:spPr/>
        <p:txBody>
          <a:bodyPr/>
          <a:lstStyle/>
          <a:p>
            <a:fld id="{C263D6C4-4840-40CC-AC84-17E24B3B7BDE}" type="slidenum">
              <a:rPr lang="en-US" noProof="0" smtClean="0"/>
              <a:pPr/>
              <a:t>34</a:t>
            </a:fld>
            <a:endParaRPr lang="en-US" noProof="0" dirty="0"/>
          </a:p>
        </p:txBody>
      </p:sp>
      <p:sp>
        <p:nvSpPr>
          <p:cNvPr id="4" name="Text Placeholder 3">
            <a:extLst>
              <a:ext uri="{FF2B5EF4-FFF2-40B4-BE49-F238E27FC236}">
                <a16:creationId xmlns:a16="http://schemas.microsoft.com/office/drawing/2014/main" id="{0B42799B-84CA-FC8A-7C58-6D38C1036F49}"/>
              </a:ext>
            </a:extLst>
          </p:cNvPr>
          <p:cNvSpPr>
            <a:spLocks noGrp="1"/>
          </p:cNvSpPr>
          <p:nvPr>
            <p:ph type="body" sz="quarter" idx="13"/>
          </p:nvPr>
        </p:nvSpPr>
        <p:spPr/>
        <p:txBody>
          <a:bodyPr/>
          <a:lstStyle/>
          <a:p>
            <a:r>
              <a:rPr lang="en-US" dirty="0"/>
              <a:t>To obtain DGS-OLS approval of non-IT services contracts, agencies must upload the contract package to the DGS-OLS ServiceNow Portal.</a:t>
            </a:r>
          </a:p>
          <a:p>
            <a:pPr lvl="1"/>
            <a:r>
              <a:rPr lang="en-US" dirty="0"/>
              <a:t>Portal instructions are available from DGS-OLS on an as-needed basis.</a:t>
            </a:r>
          </a:p>
          <a:p>
            <a:r>
              <a:rPr lang="en-US" dirty="0"/>
              <a:t>The contract package includes, but is not limited to: The signed contract with exhibits and a completed Std Form 215.</a:t>
            </a:r>
          </a:p>
          <a:p>
            <a:r>
              <a:rPr lang="en-US" dirty="0"/>
              <a:t>See SCM chapter 4 for additional information about contract packages and approvals.</a:t>
            </a:r>
          </a:p>
        </p:txBody>
      </p:sp>
    </p:spTree>
    <p:extLst>
      <p:ext uri="{BB962C8B-B14F-4D97-AF65-F5344CB8AC3E}">
        <p14:creationId xmlns:p14="http://schemas.microsoft.com/office/powerpoint/2010/main" val="812569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6DE5B-853E-1E46-5CC5-E488DEA9FF07}"/>
              </a:ext>
            </a:extLst>
          </p:cNvPr>
          <p:cNvSpPr>
            <a:spLocks noGrp="1"/>
          </p:cNvSpPr>
          <p:nvPr>
            <p:ph type="title"/>
          </p:nvPr>
        </p:nvSpPr>
        <p:spPr/>
        <p:txBody>
          <a:bodyPr/>
          <a:lstStyle/>
          <a:p>
            <a:r>
              <a:rPr lang="en-US" dirty="0"/>
              <a:t>Non-IT Services</a:t>
            </a:r>
          </a:p>
        </p:txBody>
      </p:sp>
      <p:sp>
        <p:nvSpPr>
          <p:cNvPr id="3" name="Slide Number Placeholder 2">
            <a:extLst>
              <a:ext uri="{FF2B5EF4-FFF2-40B4-BE49-F238E27FC236}">
                <a16:creationId xmlns:a16="http://schemas.microsoft.com/office/drawing/2014/main" id="{0BF9722E-10FD-7054-AE3A-F48FD7968633}"/>
              </a:ext>
            </a:extLst>
          </p:cNvPr>
          <p:cNvSpPr>
            <a:spLocks noGrp="1"/>
          </p:cNvSpPr>
          <p:nvPr>
            <p:ph type="sldNum" sz="quarter" idx="12"/>
          </p:nvPr>
        </p:nvSpPr>
        <p:spPr/>
        <p:txBody>
          <a:bodyPr/>
          <a:lstStyle/>
          <a:p>
            <a:fld id="{C263D6C4-4840-40CC-AC84-17E24B3B7BDE}" type="slidenum">
              <a:rPr lang="en-US" noProof="0" smtClean="0"/>
              <a:pPr/>
              <a:t>4</a:t>
            </a:fld>
            <a:endParaRPr lang="en-US" noProof="0" dirty="0"/>
          </a:p>
        </p:txBody>
      </p:sp>
      <p:sp>
        <p:nvSpPr>
          <p:cNvPr id="4" name="Text Placeholder 3">
            <a:extLst>
              <a:ext uri="{FF2B5EF4-FFF2-40B4-BE49-F238E27FC236}">
                <a16:creationId xmlns:a16="http://schemas.microsoft.com/office/drawing/2014/main" id="{A31892FE-C52A-D8AA-CA8F-0297C621E137}"/>
              </a:ext>
            </a:extLst>
          </p:cNvPr>
          <p:cNvSpPr>
            <a:spLocks noGrp="1"/>
          </p:cNvSpPr>
          <p:nvPr>
            <p:ph type="body" sz="quarter" idx="13"/>
          </p:nvPr>
        </p:nvSpPr>
        <p:spPr/>
        <p:txBody>
          <a:bodyPr/>
          <a:lstStyle/>
          <a:p>
            <a:r>
              <a:rPr lang="en-US" dirty="0"/>
              <a:t>This course addresses requirements for acquiring non-IT services.</a:t>
            </a:r>
          </a:p>
          <a:p>
            <a:endParaRPr lang="en-US" dirty="0"/>
          </a:p>
          <a:p>
            <a:r>
              <a:rPr lang="en-US" dirty="0"/>
              <a:t>Different codes and procedures apply to acquisition of goods, IT goods, IT services, public works/construction, and Architect &amp; Engineering (A&amp;E) services.</a:t>
            </a:r>
          </a:p>
          <a:p>
            <a:endParaRPr lang="en-US" dirty="0"/>
          </a:p>
          <a:p>
            <a:r>
              <a:rPr lang="en-US" dirty="0"/>
              <a:t>Some examples of non-IT services include:</a:t>
            </a:r>
          </a:p>
          <a:p>
            <a:pPr lvl="1"/>
            <a:r>
              <a:rPr lang="en-US" dirty="0"/>
              <a:t>Security guards</a:t>
            </a:r>
          </a:p>
          <a:p>
            <a:pPr lvl="1"/>
            <a:r>
              <a:rPr lang="en-US" dirty="0"/>
              <a:t>Translation</a:t>
            </a:r>
          </a:p>
          <a:p>
            <a:pPr lvl="1"/>
            <a:r>
              <a:rPr lang="en-US" dirty="0"/>
              <a:t>Pest control</a:t>
            </a:r>
          </a:p>
          <a:p>
            <a:pPr lvl="1"/>
            <a:r>
              <a:rPr lang="en-US" dirty="0"/>
              <a:t>Waste and recycling pickup</a:t>
            </a:r>
          </a:p>
          <a:p>
            <a:pPr lvl="1"/>
            <a:r>
              <a:rPr lang="en-US" dirty="0"/>
              <a:t>Scientific studies</a:t>
            </a:r>
          </a:p>
        </p:txBody>
      </p:sp>
    </p:spTree>
    <p:extLst>
      <p:ext uri="{BB962C8B-B14F-4D97-AF65-F5344CB8AC3E}">
        <p14:creationId xmlns:p14="http://schemas.microsoft.com/office/powerpoint/2010/main" val="3318310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42B7B-D58C-8849-7156-291AEEE7FAAE}"/>
              </a:ext>
            </a:extLst>
          </p:cNvPr>
          <p:cNvSpPr>
            <a:spLocks noGrp="1"/>
          </p:cNvSpPr>
          <p:nvPr>
            <p:ph type="title"/>
          </p:nvPr>
        </p:nvSpPr>
        <p:spPr/>
        <p:txBody>
          <a:bodyPr/>
          <a:lstStyle/>
          <a:p>
            <a:r>
              <a:rPr lang="en-US" dirty="0"/>
              <a:t>Primary Resources for Non-IT Services</a:t>
            </a:r>
          </a:p>
        </p:txBody>
      </p:sp>
      <p:sp>
        <p:nvSpPr>
          <p:cNvPr id="3" name="Slide Number Placeholder 2">
            <a:extLst>
              <a:ext uri="{FF2B5EF4-FFF2-40B4-BE49-F238E27FC236}">
                <a16:creationId xmlns:a16="http://schemas.microsoft.com/office/drawing/2014/main" id="{69F3F827-97EC-254E-AF9E-ABD94B6A1269}"/>
              </a:ext>
            </a:extLst>
          </p:cNvPr>
          <p:cNvSpPr>
            <a:spLocks noGrp="1"/>
          </p:cNvSpPr>
          <p:nvPr>
            <p:ph type="sldNum" sz="quarter" idx="12"/>
          </p:nvPr>
        </p:nvSpPr>
        <p:spPr/>
        <p:txBody>
          <a:bodyPr/>
          <a:lstStyle/>
          <a:p>
            <a:fld id="{C263D6C4-4840-40CC-AC84-17E24B3B7BDE}" type="slidenum">
              <a:rPr lang="en-US" noProof="0" smtClean="0"/>
              <a:pPr/>
              <a:t>5</a:t>
            </a:fld>
            <a:endParaRPr lang="en-US" noProof="0" dirty="0"/>
          </a:p>
        </p:txBody>
      </p:sp>
      <p:sp>
        <p:nvSpPr>
          <p:cNvPr id="4" name="Text Placeholder 3">
            <a:extLst>
              <a:ext uri="{FF2B5EF4-FFF2-40B4-BE49-F238E27FC236}">
                <a16:creationId xmlns:a16="http://schemas.microsoft.com/office/drawing/2014/main" id="{2458BDA8-4ABD-2334-DA03-8EFA110312A6}"/>
              </a:ext>
            </a:extLst>
          </p:cNvPr>
          <p:cNvSpPr>
            <a:spLocks noGrp="1"/>
          </p:cNvSpPr>
          <p:nvPr>
            <p:ph type="body" sz="quarter" idx="13"/>
          </p:nvPr>
        </p:nvSpPr>
        <p:spPr/>
        <p:txBody>
          <a:bodyPr/>
          <a:lstStyle/>
          <a:p>
            <a:r>
              <a:rPr lang="en-US" dirty="0"/>
              <a:t>The primary resources for non-IT services contracting are:</a:t>
            </a:r>
          </a:p>
          <a:p>
            <a:endParaRPr lang="en-US" dirty="0"/>
          </a:p>
          <a:p>
            <a:r>
              <a:rPr lang="en-US" dirty="0"/>
              <a:t>Public Contract Code sections 10335-10381</a:t>
            </a:r>
          </a:p>
          <a:p>
            <a:r>
              <a:rPr lang="en-US" dirty="0"/>
              <a:t>State Contracting Manual volume 1 (SCM)</a:t>
            </a:r>
          </a:p>
          <a:p>
            <a:r>
              <a:rPr lang="en-US" dirty="0"/>
              <a:t>The DGS Office of Legal Services (DGS-OLS)</a:t>
            </a:r>
          </a:p>
          <a:p>
            <a:pPr lvl="1"/>
            <a:r>
              <a:rPr lang="en-US" dirty="0">
                <a:hlinkClick r:id="rId2"/>
              </a:rPr>
              <a:t>www.dgs.ca.gov/ols</a:t>
            </a:r>
            <a:endParaRPr lang="en-US" dirty="0"/>
          </a:p>
          <a:p>
            <a:pPr lvl="1"/>
            <a:r>
              <a:rPr lang="en-US" dirty="0"/>
              <a:t>A DGS-OLS attorney assigned to review your agency’s non-IT services contracts (listed on DGS-OLS website)</a:t>
            </a:r>
          </a:p>
          <a:p>
            <a:pPr lvl="1"/>
            <a:endParaRPr lang="en-US" dirty="0"/>
          </a:p>
          <a:p>
            <a:endParaRPr lang="en-US" dirty="0"/>
          </a:p>
        </p:txBody>
      </p:sp>
    </p:spTree>
    <p:extLst>
      <p:ext uri="{BB962C8B-B14F-4D97-AF65-F5344CB8AC3E}">
        <p14:creationId xmlns:p14="http://schemas.microsoft.com/office/powerpoint/2010/main" val="3981743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AF57B-AEE9-31CB-27F6-F42B68FF9F34}"/>
              </a:ext>
            </a:extLst>
          </p:cNvPr>
          <p:cNvSpPr>
            <a:spLocks noGrp="1"/>
          </p:cNvSpPr>
          <p:nvPr>
            <p:ph type="title"/>
          </p:nvPr>
        </p:nvSpPr>
        <p:spPr/>
        <p:txBody>
          <a:bodyPr/>
          <a:lstStyle/>
          <a:p>
            <a:r>
              <a:rPr lang="en-US" dirty="0"/>
              <a:t>Competitive Bidding Requirements</a:t>
            </a:r>
          </a:p>
        </p:txBody>
      </p:sp>
      <p:sp>
        <p:nvSpPr>
          <p:cNvPr id="3" name="Slide Number Placeholder 2">
            <a:extLst>
              <a:ext uri="{FF2B5EF4-FFF2-40B4-BE49-F238E27FC236}">
                <a16:creationId xmlns:a16="http://schemas.microsoft.com/office/drawing/2014/main" id="{5035DF3F-E205-A15F-CE18-A4241CE7848B}"/>
              </a:ext>
            </a:extLst>
          </p:cNvPr>
          <p:cNvSpPr>
            <a:spLocks noGrp="1"/>
          </p:cNvSpPr>
          <p:nvPr>
            <p:ph type="sldNum" sz="quarter" idx="12"/>
          </p:nvPr>
        </p:nvSpPr>
        <p:spPr/>
        <p:txBody>
          <a:bodyPr/>
          <a:lstStyle/>
          <a:p>
            <a:fld id="{C263D6C4-4840-40CC-AC84-17E24B3B7BDE}" type="slidenum">
              <a:rPr lang="en-US" noProof="0" smtClean="0"/>
              <a:pPr/>
              <a:t>6</a:t>
            </a:fld>
            <a:endParaRPr lang="en-US" noProof="0" dirty="0"/>
          </a:p>
        </p:txBody>
      </p:sp>
      <p:sp>
        <p:nvSpPr>
          <p:cNvPr id="4" name="Text Placeholder 3">
            <a:extLst>
              <a:ext uri="{FF2B5EF4-FFF2-40B4-BE49-F238E27FC236}">
                <a16:creationId xmlns:a16="http://schemas.microsoft.com/office/drawing/2014/main" id="{69E27EF4-0D14-045C-E726-F19055AB8680}"/>
              </a:ext>
            </a:extLst>
          </p:cNvPr>
          <p:cNvSpPr>
            <a:spLocks noGrp="1"/>
          </p:cNvSpPr>
          <p:nvPr>
            <p:ph type="body" sz="quarter" idx="13"/>
          </p:nvPr>
        </p:nvSpPr>
        <p:spPr/>
        <p:txBody>
          <a:bodyPr/>
          <a:lstStyle/>
          <a:p>
            <a:r>
              <a:rPr lang="en-US" dirty="0"/>
              <a:t>Contracts for non-IT services must be competitively bid unless there is a legal exemption from bidding.</a:t>
            </a:r>
          </a:p>
          <a:p>
            <a:endParaRPr lang="en-US" dirty="0"/>
          </a:p>
          <a:p>
            <a:r>
              <a:rPr lang="en-US" dirty="0"/>
              <a:t>The next sections of this training will address:</a:t>
            </a:r>
          </a:p>
          <a:p>
            <a:pPr lvl="1"/>
            <a:r>
              <a:rPr lang="en-US" dirty="0"/>
              <a:t>Competitive bid methods for non-IT services</a:t>
            </a:r>
          </a:p>
          <a:p>
            <a:pPr lvl="1"/>
            <a:r>
              <a:rPr lang="en-US" dirty="0"/>
              <a:t>Legal exemptions from competitive bidding</a:t>
            </a:r>
          </a:p>
        </p:txBody>
      </p:sp>
    </p:spTree>
    <p:extLst>
      <p:ext uri="{BB962C8B-B14F-4D97-AF65-F5344CB8AC3E}">
        <p14:creationId xmlns:p14="http://schemas.microsoft.com/office/powerpoint/2010/main" val="1367444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58E22-D011-82CD-269E-5A003601A27A}"/>
              </a:ext>
            </a:extLst>
          </p:cNvPr>
          <p:cNvSpPr>
            <a:spLocks noGrp="1"/>
          </p:cNvSpPr>
          <p:nvPr>
            <p:ph type="title"/>
          </p:nvPr>
        </p:nvSpPr>
        <p:spPr/>
        <p:txBody>
          <a:bodyPr/>
          <a:lstStyle/>
          <a:p>
            <a:r>
              <a:rPr lang="en-US" dirty="0"/>
              <a:t>Competitive Bid Methods for Non-IT Services</a:t>
            </a:r>
          </a:p>
        </p:txBody>
      </p:sp>
      <p:sp>
        <p:nvSpPr>
          <p:cNvPr id="3" name="Slide Number Placeholder 2">
            <a:extLst>
              <a:ext uri="{FF2B5EF4-FFF2-40B4-BE49-F238E27FC236}">
                <a16:creationId xmlns:a16="http://schemas.microsoft.com/office/drawing/2014/main" id="{695E03CE-848E-AE4A-C5D6-5C46566CDC0A}"/>
              </a:ext>
            </a:extLst>
          </p:cNvPr>
          <p:cNvSpPr>
            <a:spLocks noGrp="1"/>
          </p:cNvSpPr>
          <p:nvPr>
            <p:ph type="sldNum" sz="quarter" idx="12"/>
          </p:nvPr>
        </p:nvSpPr>
        <p:spPr/>
        <p:txBody>
          <a:bodyPr/>
          <a:lstStyle/>
          <a:p>
            <a:fld id="{C263D6C4-4840-40CC-AC84-17E24B3B7BDE}" type="slidenum">
              <a:rPr lang="en-US" noProof="0" smtClean="0"/>
              <a:pPr/>
              <a:t>7</a:t>
            </a:fld>
            <a:endParaRPr lang="en-US" noProof="0" dirty="0"/>
          </a:p>
        </p:txBody>
      </p:sp>
      <p:sp>
        <p:nvSpPr>
          <p:cNvPr id="4" name="Text Placeholder 3">
            <a:extLst>
              <a:ext uri="{FF2B5EF4-FFF2-40B4-BE49-F238E27FC236}">
                <a16:creationId xmlns:a16="http://schemas.microsoft.com/office/drawing/2014/main" id="{9C799003-E87B-16DD-C3E0-1F96A326DF14}"/>
              </a:ext>
            </a:extLst>
          </p:cNvPr>
          <p:cNvSpPr>
            <a:spLocks noGrp="1"/>
          </p:cNvSpPr>
          <p:nvPr>
            <p:ph type="body" sz="quarter" idx="13"/>
          </p:nvPr>
        </p:nvSpPr>
        <p:spPr/>
        <p:txBody>
          <a:bodyPr/>
          <a:lstStyle/>
          <a:p>
            <a:r>
              <a:rPr lang="en-US" sz="1800" dirty="0"/>
              <a:t>The competitive bid methods for non-IT services are:</a:t>
            </a:r>
          </a:p>
          <a:p>
            <a:pPr lvl="1"/>
            <a:r>
              <a:rPr lang="en-US" sz="1800" dirty="0"/>
              <a:t>Invitation for Bids (IFB)</a:t>
            </a:r>
          </a:p>
          <a:p>
            <a:pPr lvl="1"/>
            <a:r>
              <a:rPr lang="en-US" sz="1800" dirty="0"/>
              <a:t>Request for Proposals (RFP)</a:t>
            </a:r>
          </a:p>
          <a:p>
            <a:pPr lvl="2"/>
            <a:r>
              <a:rPr lang="en-US" sz="1800" dirty="0"/>
              <a:t>RFP Primary</a:t>
            </a:r>
          </a:p>
          <a:p>
            <a:pPr lvl="2"/>
            <a:r>
              <a:rPr lang="en-US" sz="1800" dirty="0"/>
              <a:t>RFP Secondary</a:t>
            </a:r>
          </a:p>
          <a:p>
            <a:pPr lvl="2"/>
            <a:endParaRPr lang="en-US" sz="1400" dirty="0"/>
          </a:p>
          <a:p>
            <a:r>
              <a:rPr lang="en-US" sz="1800" dirty="0"/>
              <a:t>See SCM Chapter 5</a:t>
            </a:r>
          </a:p>
          <a:p>
            <a:pPr marL="0" indent="0">
              <a:buNone/>
            </a:pPr>
            <a:endParaRPr lang="en-US" sz="1800" dirty="0"/>
          </a:p>
        </p:txBody>
      </p:sp>
    </p:spTree>
    <p:extLst>
      <p:ext uri="{BB962C8B-B14F-4D97-AF65-F5344CB8AC3E}">
        <p14:creationId xmlns:p14="http://schemas.microsoft.com/office/powerpoint/2010/main" val="3936976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39F62-19BB-134A-806F-7A4FC1128A3C}"/>
              </a:ext>
            </a:extLst>
          </p:cNvPr>
          <p:cNvSpPr>
            <a:spLocks noGrp="1"/>
          </p:cNvSpPr>
          <p:nvPr>
            <p:ph type="title"/>
          </p:nvPr>
        </p:nvSpPr>
        <p:spPr/>
        <p:txBody>
          <a:bodyPr/>
          <a:lstStyle/>
          <a:p>
            <a:r>
              <a:rPr lang="en-US" dirty="0"/>
              <a:t>IFB, RFP Primary, RFP Secondary</a:t>
            </a:r>
          </a:p>
        </p:txBody>
      </p:sp>
      <p:sp>
        <p:nvSpPr>
          <p:cNvPr id="3" name="Slide Number Placeholder 2">
            <a:extLst>
              <a:ext uri="{FF2B5EF4-FFF2-40B4-BE49-F238E27FC236}">
                <a16:creationId xmlns:a16="http://schemas.microsoft.com/office/drawing/2014/main" id="{18CB1D3D-D8EC-5A30-42BE-03A43553C339}"/>
              </a:ext>
            </a:extLst>
          </p:cNvPr>
          <p:cNvSpPr>
            <a:spLocks noGrp="1"/>
          </p:cNvSpPr>
          <p:nvPr>
            <p:ph type="sldNum" sz="quarter" idx="12"/>
          </p:nvPr>
        </p:nvSpPr>
        <p:spPr/>
        <p:txBody>
          <a:bodyPr/>
          <a:lstStyle/>
          <a:p>
            <a:fld id="{C263D6C4-4840-40CC-AC84-17E24B3B7BDE}" type="slidenum">
              <a:rPr lang="en-US" noProof="0" smtClean="0"/>
              <a:pPr/>
              <a:t>8</a:t>
            </a:fld>
            <a:endParaRPr lang="en-US" noProof="0" dirty="0"/>
          </a:p>
        </p:txBody>
      </p:sp>
      <p:sp>
        <p:nvSpPr>
          <p:cNvPr id="4" name="Text Placeholder 3">
            <a:extLst>
              <a:ext uri="{FF2B5EF4-FFF2-40B4-BE49-F238E27FC236}">
                <a16:creationId xmlns:a16="http://schemas.microsoft.com/office/drawing/2014/main" id="{98E7FEC8-1504-CD7F-E892-18F56AEAAA25}"/>
              </a:ext>
            </a:extLst>
          </p:cNvPr>
          <p:cNvSpPr>
            <a:spLocks noGrp="1"/>
          </p:cNvSpPr>
          <p:nvPr>
            <p:ph type="body" sz="quarter" idx="13"/>
          </p:nvPr>
        </p:nvSpPr>
        <p:spPr/>
        <p:txBody>
          <a:bodyPr/>
          <a:lstStyle/>
          <a:p>
            <a:endParaRPr lang="en-US" dirty="0"/>
          </a:p>
          <a:p>
            <a:r>
              <a:rPr lang="en-US" dirty="0"/>
              <a:t>Invitation for Bids (IFB)</a:t>
            </a:r>
          </a:p>
          <a:p>
            <a:pPr lvl="1"/>
            <a:r>
              <a:rPr lang="en-US" dirty="0"/>
              <a:t>Sealed cost envelope with public cost opening</a:t>
            </a:r>
          </a:p>
          <a:p>
            <a:pPr lvl="1"/>
            <a:r>
              <a:rPr lang="en-US" dirty="0"/>
              <a:t>Contract awarded to lowest responsive responsible bidder</a:t>
            </a:r>
          </a:p>
          <a:p>
            <a:r>
              <a:rPr lang="en-US" dirty="0"/>
              <a:t>RFP Primary </a:t>
            </a:r>
          </a:p>
          <a:p>
            <a:pPr lvl="1"/>
            <a:r>
              <a:rPr lang="en-US" dirty="0"/>
              <a:t>Sealed cost envelope with public cost opening</a:t>
            </a:r>
          </a:p>
          <a:p>
            <a:pPr lvl="1"/>
            <a:r>
              <a:rPr lang="en-US" dirty="0"/>
              <a:t>Contract awarded to lowest responsive responsible bidder</a:t>
            </a:r>
          </a:p>
          <a:p>
            <a:r>
              <a:rPr lang="en-US" dirty="0"/>
              <a:t>RFP Secondary</a:t>
            </a:r>
          </a:p>
          <a:p>
            <a:pPr lvl="1"/>
            <a:r>
              <a:rPr lang="en-US" dirty="0"/>
              <a:t>Proposals are scored</a:t>
            </a:r>
          </a:p>
          <a:p>
            <a:pPr lvl="1"/>
            <a:r>
              <a:rPr lang="en-US" dirty="0"/>
              <a:t>Cost must be worth at least 30% of total available points</a:t>
            </a:r>
          </a:p>
          <a:p>
            <a:pPr lvl="1"/>
            <a:r>
              <a:rPr lang="en-US" dirty="0"/>
              <a:t>Contract awarded to highest scored responsive responsible proposal</a:t>
            </a:r>
          </a:p>
          <a:p>
            <a:pPr lvl="1"/>
            <a:endParaRPr lang="en-US" dirty="0"/>
          </a:p>
        </p:txBody>
      </p:sp>
    </p:spTree>
    <p:extLst>
      <p:ext uri="{BB962C8B-B14F-4D97-AF65-F5344CB8AC3E}">
        <p14:creationId xmlns:p14="http://schemas.microsoft.com/office/powerpoint/2010/main" val="1137715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42BEA-5B61-D917-4A1C-A8719EDA2BCF}"/>
              </a:ext>
            </a:extLst>
          </p:cNvPr>
          <p:cNvSpPr>
            <a:spLocks noGrp="1"/>
          </p:cNvSpPr>
          <p:nvPr>
            <p:ph type="title"/>
          </p:nvPr>
        </p:nvSpPr>
        <p:spPr>
          <a:xfrm>
            <a:off x="444500" y="542925"/>
            <a:ext cx="11214100" cy="535531"/>
          </a:xfrm>
        </p:spPr>
        <p:txBody>
          <a:bodyPr/>
          <a:lstStyle/>
          <a:p>
            <a:r>
              <a:rPr lang="en-US" dirty="0"/>
              <a:t>Required elements for IFBs and RFPs</a:t>
            </a:r>
          </a:p>
        </p:txBody>
      </p:sp>
      <p:sp>
        <p:nvSpPr>
          <p:cNvPr id="3" name="Slide Number Placeholder 2">
            <a:extLst>
              <a:ext uri="{FF2B5EF4-FFF2-40B4-BE49-F238E27FC236}">
                <a16:creationId xmlns:a16="http://schemas.microsoft.com/office/drawing/2014/main" id="{1EC9BDBA-7A9E-C15A-54B9-C0F53EA7B7FA}"/>
              </a:ext>
            </a:extLst>
          </p:cNvPr>
          <p:cNvSpPr>
            <a:spLocks noGrp="1"/>
          </p:cNvSpPr>
          <p:nvPr>
            <p:ph type="sldNum" sz="quarter" idx="12"/>
          </p:nvPr>
        </p:nvSpPr>
        <p:spPr/>
        <p:txBody>
          <a:bodyPr/>
          <a:lstStyle/>
          <a:p>
            <a:fld id="{C263D6C4-4840-40CC-AC84-17E24B3B7BDE}" type="slidenum">
              <a:rPr lang="en-US" noProof="0" smtClean="0"/>
              <a:pPr/>
              <a:t>9</a:t>
            </a:fld>
            <a:endParaRPr lang="en-US" noProof="0" dirty="0"/>
          </a:p>
        </p:txBody>
      </p:sp>
      <p:sp>
        <p:nvSpPr>
          <p:cNvPr id="4" name="Text Placeholder 3">
            <a:extLst>
              <a:ext uri="{FF2B5EF4-FFF2-40B4-BE49-F238E27FC236}">
                <a16:creationId xmlns:a16="http://schemas.microsoft.com/office/drawing/2014/main" id="{71D4AAFC-9EA5-8E92-B9BC-C13B801701AF}"/>
              </a:ext>
            </a:extLst>
          </p:cNvPr>
          <p:cNvSpPr>
            <a:spLocks noGrp="1"/>
          </p:cNvSpPr>
          <p:nvPr>
            <p:ph type="body" sz="quarter" idx="13"/>
          </p:nvPr>
        </p:nvSpPr>
        <p:spPr/>
        <p:txBody>
          <a:bodyPr/>
          <a:lstStyle/>
          <a:p>
            <a:r>
              <a:rPr lang="en-US" dirty="0"/>
              <a:t>Must be advertised for at least 10 full working days on the California State Contracts Register (CSCR)– located on CaleProcure (see Govt. Code sections 14827.1-14827.2)</a:t>
            </a:r>
          </a:p>
          <a:p>
            <a:r>
              <a:rPr lang="en-US" dirty="0"/>
              <a:t>Must include the date, time, and place bids are due</a:t>
            </a:r>
          </a:p>
          <a:p>
            <a:r>
              <a:rPr lang="en-US" dirty="0"/>
              <a:t>Must include a right to protest (see Protest slides below and see SCM chapter 6)</a:t>
            </a:r>
          </a:p>
          <a:p>
            <a:r>
              <a:rPr lang="en-US" dirty="0"/>
              <a:t>Must include clear description of the scope of work to be performed and contract terms (e.g., include a sample contract)</a:t>
            </a:r>
          </a:p>
          <a:p>
            <a:r>
              <a:rPr lang="en-US" dirty="0"/>
              <a:t>Must include clear description of bid submittal requirements</a:t>
            </a:r>
          </a:p>
          <a:p>
            <a:r>
              <a:rPr lang="en-US" dirty="0"/>
              <a:t>Must include clear description of evaluation method and criteria</a:t>
            </a:r>
          </a:p>
        </p:txBody>
      </p:sp>
    </p:spTree>
    <p:extLst>
      <p:ext uri="{BB962C8B-B14F-4D97-AF65-F5344CB8AC3E}">
        <p14:creationId xmlns:p14="http://schemas.microsoft.com/office/powerpoint/2010/main" val="3852357976"/>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2.xml><?xml version="1.0" encoding="utf-8"?>
<ds:datastoreItem xmlns:ds="http://schemas.openxmlformats.org/officeDocument/2006/customXml" ds:itemID="{F5757914-1161-4661-9696-421FD6935CDD}">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2640</TotalTime>
  <Words>3379</Words>
  <Application>Microsoft Office PowerPoint</Application>
  <PresentationFormat>Widescreen</PresentationFormat>
  <Paragraphs>275</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Trade Gothic LT Pro</vt:lpstr>
      <vt:lpstr>Trebuchet MS</vt:lpstr>
      <vt:lpstr>Office Theme</vt:lpstr>
      <vt:lpstr>Introduction to Non-IT Services Contracts</vt:lpstr>
      <vt:lpstr>Introduction to Non-IT Services Contracts</vt:lpstr>
      <vt:lpstr>Contract Characterization – What are you buying?</vt:lpstr>
      <vt:lpstr>Non-IT Services</vt:lpstr>
      <vt:lpstr>Primary Resources for Non-IT Services</vt:lpstr>
      <vt:lpstr>Competitive Bidding Requirements</vt:lpstr>
      <vt:lpstr>Competitive Bid Methods for Non-IT Services</vt:lpstr>
      <vt:lpstr>IFB, RFP Primary, RFP Secondary</vt:lpstr>
      <vt:lpstr>Required elements for IFBs and RFPs</vt:lpstr>
      <vt:lpstr>Socioeconomic Programs for IFBs and RFPs</vt:lpstr>
      <vt:lpstr>IFB and RFP Bid Evaluations</vt:lpstr>
      <vt:lpstr>Protests (Public Contract Code section 10345)</vt:lpstr>
      <vt:lpstr>Protests (continued)</vt:lpstr>
      <vt:lpstr>Exemptions from Competitive Bidding</vt:lpstr>
      <vt:lpstr>Exemptions from Competitive Bidding – Public Agencies</vt:lpstr>
      <vt:lpstr>Exemptions from Competitive Bidding – Emergencies</vt:lpstr>
      <vt:lpstr>Exemptions from Competitive Bidding - NCBs</vt:lpstr>
      <vt:lpstr>Exemptions from Competitive Bidding - SCRs</vt:lpstr>
      <vt:lpstr>Exemptions from Competitive Bidding – Govt. Code 14838.5  Certified Small Business or Disabled Veteran Business Enterprise</vt:lpstr>
      <vt:lpstr>Amendments</vt:lpstr>
      <vt:lpstr>Amendments to Competitively Bid Contracts (SCM section 5.81.A)</vt:lpstr>
      <vt:lpstr>Amendments to Contracts that were Exempt from Bidding</vt:lpstr>
      <vt:lpstr>Creating the Contract Document</vt:lpstr>
      <vt:lpstr>Standardized State Services Contract Format (SCM 4.08)  </vt:lpstr>
      <vt:lpstr>Exhibit C – GTCs and Contractor Certification Clauses</vt:lpstr>
      <vt:lpstr>Contract signatures</vt:lpstr>
      <vt:lpstr>Format for Amendments</vt:lpstr>
      <vt:lpstr>Concepts to Consider Before Contracting (SCM 2.03, SCM chapter 2 Appendix)  </vt:lpstr>
      <vt:lpstr>Special rules and provisions applicable to certain types of contracts</vt:lpstr>
      <vt:lpstr>Other statutory contract requirements</vt:lpstr>
      <vt:lpstr>Required approvals</vt:lpstr>
      <vt:lpstr>External approvals - DGS</vt:lpstr>
      <vt:lpstr>External approvals – Other (besides DGS)</vt:lpstr>
      <vt:lpstr>DGS-OLS ServiceNow Portal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Giberson, Laurie@DGS</dc:creator>
  <cp:lastModifiedBy>Giberson, Laurie@DGS</cp:lastModifiedBy>
  <cp:revision>96</cp:revision>
  <dcterms:created xsi:type="dcterms:W3CDTF">2022-10-26T16:49:40Z</dcterms:created>
  <dcterms:modified xsi:type="dcterms:W3CDTF">2024-05-01T17:51:19Z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